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2" r:id="rId3"/>
    <p:sldMasterId id="2147483673" r:id="rId4"/>
    <p:sldMasterId id="2147483678" r:id="rId5"/>
    <p:sldMasterId id="2147483681" r:id="rId6"/>
    <p:sldMasterId id="2147483695" r:id="rId7"/>
    <p:sldMasterId id="2147483708" r:id="rId8"/>
    <p:sldMasterId id="2147483717" r:id="rId9"/>
  </p:sldMasterIdLst>
  <p:notesMasterIdLst>
    <p:notesMasterId r:id="rId12"/>
  </p:notesMasterIdLst>
  <p:handoutMasterIdLst>
    <p:handoutMasterId r:id="rId47"/>
  </p:handoutMasterIdLst>
  <p:sldIdLst>
    <p:sldId id="4194" r:id="rId10"/>
    <p:sldId id="4160" r:id="rId11"/>
    <p:sldId id="4195" r:id="rId13"/>
    <p:sldId id="4120" r:id="rId14"/>
    <p:sldId id="4150" r:id="rId15"/>
    <p:sldId id="4151" r:id="rId16"/>
    <p:sldId id="4152" r:id="rId17"/>
    <p:sldId id="4153" r:id="rId18"/>
    <p:sldId id="4154" r:id="rId19"/>
    <p:sldId id="4155" r:id="rId20"/>
    <p:sldId id="4156" r:id="rId21"/>
    <p:sldId id="4158" r:id="rId22"/>
    <p:sldId id="4157" r:id="rId23"/>
    <p:sldId id="4159" r:id="rId24"/>
    <p:sldId id="4161" r:id="rId25"/>
    <p:sldId id="4162" r:id="rId26"/>
    <p:sldId id="4163" r:id="rId27"/>
    <p:sldId id="4164" r:id="rId28"/>
    <p:sldId id="4171" r:id="rId29"/>
    <p:sldId id="4165" r:id="rId30"/>
    <p:sldId id="4172" r:id="rId31"/>
    <p:sldId id="4166" r:id="rId32"/>
    <p:sldId id="4173" r:id="rId33"/>
    <p:sldId id="4168" r:id="rId34"/>
    <p:sldId id="4169" r:id="rId35"/>
    <p:sldId id="4170" r:id="rId36"/>
    <p:sldId id="4174" r:id="rId37"/>
    <p:sldId id="4180" r:id="rId38"/>
    <p:sldId id="4178" r:id="rId39"/>
    <p:sldId id="4182" r:id="rId40"/>
    <p:sldId id="4181" r:id="rId41"/>
    <p:sldId id="4175" r:id="rId42"/>
    <p:sldId id="4176" r:id="rId43"/>
    <p:sldId id="4177" r:id="rId44"/>
    <p:sldId id="4179" r:id="rId45"/>
    <p:sldId id="4124" r:id="rId46"/>
  </p:sldIdLst>
  <p:sldSz cx="12192000" cy="6858000"/>
  <p:notesSz cx="6858000" cy="9144000"/>
  <p:embeddedFontLst>
    <p:embeddedFont>
      <p:font typeface="微软雅黑" panose="020B0503020204020204" pitchFamily="34" charset="-122"/>
      <p:regular r:id="rId51"/>
    </p:embeddedFont>
    <p:embeddedFont>
      <p:font typeface="Segoe UI" panose="020B0502040204020203" pitchFamily="34" charset="0"/>
      <p:regular r:id="rId52"/>
      <p:bold r:id="rId53"/>
      <p:italic r:id="rId54"/>
      <p:boldItalic r:id="rId55"/>
    </p:embeddedFont>
    <p:embeddedFont>
      <p:font typeface="MS UI Gothic" panose="020B0600070205080204" pitchFamily="34" charset="-128"/>
      <p:regular r:id="rId56"/>
    </p:embeddedFont>
    <p:embeddedFont>
      <p:font typeface="黑体" panose="02010609060101010101" pitchFamily="49" charset="-122"/>
      <p:regular r:id="rId57"/>
    </p:embeddedFont>
    <p:embeddedFont>
      <p:font typeface="Segoe UI Black" panose="020B0A02040204020203" pitchFamily="34" charset="0"/>
      <p:bold r:id="rId58"/>
    </p:embeddedFont>
    <p:embeddedFont>
      <p:font typeface="等线" panose="02010600030101010101" charset="-122"/>
      <p:regular r:id="rId59"/>
    </p:embeddedFont>
    <p:embeddedFont>
      <p:font typeface="Consolas" panose="020B0609020204030204" pitchFamily="49" charset="0"/>
      <p:regular r:id="rId60"/>
      <p:bold r:id="rId61"/>
      <p:italic r:id="rId62"/>
      <p:boldItalic r:id="rId63"/>
    </p:embeddedFont>
  </p:embeddedFontLst>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8F6"/>
    <a:srgbClr val="FF0000"/>
    <a:srgbClr val="0000FF"/>
    <a:srgbClr val="FF00FF"/>
    <a:srgbClr val="9900CC"/>
    <a:srgbClr val="039DDB"/>
    <a:srgbClr val="0066FF"/>
    <a:srgbClr val="2513CB"/>
    <a:srgbClr val="240CD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8329" autoAdjust="0"/>
  </p:normalViewPr>
  <p:slideViewPr>
    <p:cSldViewPr snapToGrid="0">
      <p:cViewPr>
        <p:scale>
          <a:sx n="79" d="100"/>
          <a:sy n="79" d="100"/>
        </p:scale>
        <p:origin x="1109" y="-355"/>
      </p:cViewPr>
      <p:guideLst>
        <p:guide orient="horz" pos="2173"/>
        <p:guide pos="3840"/>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4" Type="http://schemas.openxmlformats.org/officeDocument/2006/relationships/tags" Target="tags/tag4.xml"/><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Master" Target="slideMasters/slideMaster5.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Master" Target="slideMasters/slideMaster4.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notesMaster" Target="notesMasters/notesMaster1.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Imm</a:t>
            </a:r>
            <a:r>
              <a:rPr lang="en-US" altLang="zh-CN" baseline="0" dirty="0" smtClean="0"/>
              <a:t> </a:t>
            </a:r>
            <a:r>
              <a:rPr lang="zh-CN" altLang="en-US" baseline="0" dirty="0" smtClean="0"/>
              <a:t>扩展无法完成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PhAnim="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PhAnim="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PhAnim="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showMasterPhAnim="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ClipArt" showMasterPhAnim="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OverObj" showMasterPhAnim="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showMasterPhAnim="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anose="05000000000000000000" pitchFamily="2" charset="2"/>
              <a:buChar char="n"/>
              <a:defRPr sz="2400">
                <a:latin typeface="+mn-ea"/>
                <a:ea typeface="+mn-ea"/>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anose="05000000000000000000"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endParaRPr lang="zh-CN" altLang="en-US" dirty="0"/>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endParaRPr lang="zh-CN" altLang="en-US" dirty="0"/>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6"/>
          <p:cNvSpPr>
            <a:spLocks noGrp="1" noChangeArrowheads="1"/>
          </p:cNvSpPr>
          <p:nvPr>
            <p:ph type="dt" sz="half" idx="10"/>
          </p:nvPr>
        </p:nvSpPr>
        <p:spPr>
          <a:xfrm>
            <a:off x="4572000" y="6248400"/>
            <a:ext cx="2641600" cy="476250"/>
          </a:xfrm>
          <a:prstGeom prst="rect">
            <a:avLst/>
          </a:prstGeom>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C3136285-3C6A-4A93-8657-E500CB968B1B}"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4" Type="http://schemas.openxmlformats.org/officeDocument/2006/relationships/theme" Target="../theme/theme6.xml"/><Relationship Id="rId13" Type="http://schemas.openxmlformats.org/officeDocument/2006/relationships/image" Target="../media/image3.png"/><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0" Type="http://schemas.openxmlformats.org/officeDocument/2006/relationships/theme" Target="../theme/theme7.xml"/><Relationship Id="rId1"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1" Type="http://schemas.openxmlformats.org/officeDocument/2006/relationships/theme" Target="../theme/theme8.xml"/><Relationship Id="rId10" Type="http://schemas.openxmlformats.org/officeDocument/2006/relationships/image" Target="../media/image4.png"/><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lstStyle>
            <a:lvl1pPr algn="l">
              <a:defRPr sz="1200" i="0">
                <a:solidFill>
                  <a:srgbClr val="898989"/>
                </a:solidFill>
                <a:latin typeface="微软雅黑" panose="020B0503020204020204" pitchFamily="34" charset="-122"/>
                <a:ea typeface="微软雅黑" panose="020B0503020204020204" pitchFamily="34" charset="-122"/>
              </a:defRPr>
            </a:lvl1pPr>
          </a:lstStyle>
          <a:p>
            <a:pPr>
              <a:defRPr/>
            </a:pPr>
            <a:fld id="{B1F97EB9-7652-462B-90E9-768B5D23F71B}" type="datetime1">
              <a:rPr lang="zh-CN" altLang="en-US" smtClean="0"/>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lstStyle>
            <a:lvl1pPr algn="ctr">
              <a:defRPr sz="1200" i="0">
                <a:solidFill>
                  <a:srgbClr val="898989"/>
                </a:solidFill>
                <a:latin typeface="微软雅黑" panose="020B0503020204020204" pitchFamily="34" charset="-122"/>
                <a:ea typeface="微软雅黑" panose="020B0503020204020204"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2pPr>
      <a:lvl3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3pPr>
      <a:lvl4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4pPr>
      <a:lvl5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5pPr>
      <a:lvl6pPr marL="4572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6pPr>
      <a:lvl7pPr marL="9144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7pPr>
      <a:lvl8pPr marL="13716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8pPr>
      <a:lvl9pPr marL="18288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9"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p:cNvSpPr>
            <a:spLocks noEditPoints="1"/>
          </p:cNvSpPr>
          <p:nvPr/>
        </p:nvSpPr>
        <p:spPr bwMode="auto">
          <a:xfrm>
            <a:off x="0" y="263187"/>
            <a:ext cx="12192000" cy="2353917"/>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gs>
              </a:gsLst>
              <a:lin ang="5400000" scaled="1"/>
            </a:gradFill>
          </a:ln>
          <a:effectLst/>
        </p:spPr>
        <p:txBody>
          <a:bodyPr vert="horz" wrap="square" lIns="121920" tIns="60960" rIns="121920" bIns="60960" numCol="1" anchor="t" anchorCtr="0" compatLnSpc="1"/>
          <a:lstStyle/>
          <a:p>
            <a:endParaRPr lang="zh-CN" altLang="en-US" sz="2400"/>
          </a:p>
        </p:txBody>
      </p:sp>
      <p:sp>
        <p:nvSpPr>
          <p:cNvPr id="2" name="矩形 1"/>
          <p:cNvSpPr/>
          <p:nvPr/>
        </p:nvSpPr>
        <p:spPr>
          <a:xfrm>
            <a:off x="0" y="2632221"/>
            <a:ext cx="12192000" cy="1714585"/>
          </a:xfrm>
          <a:prstGeom prst="rect">
            <a:avLst/>
          </a:prstGeom>
          <a:solidFill>
            <a:srgbClr val="28A9D6"/>
          </a:solidFill>
          <a:ln>
            <a:noFill/>
          </a:ln>
          <a:effectLst/>
        </p:spPr>
        <p:txBody>
          <a:bodyPr vert="horz" wrap="square" lIns="121920" tIns="60960" rIns="121920" bIns="60960" numCol="1" anchor="t" anchorCtr="0" compatLnSpc="1"/>
          <a:lstStyle/>
          <a:p>
            <a:endParaRPr lang="zh-CN" altLang="en-US" sz="2400"/>
          </a:p>
        </p:txBody>
      </p:sp>
      <p:cxnSp>
        <p:nvCxnSpPr>
          <p:cNvPr id="25" name="直接连接符 24"/>
          <p:cNvCxnSpPr/>
          <p:nvPr/>
        </p:nvCxnSpPr>
        <p:spPr>
          <a:xfrm>
            <a:off x="0" y="4373612"/>
            <a:ext cx="12192000" cy="0"/>
          </a:xfrm>
          <a:prstGeom prst="line">
            <a:avLst/>
          </a:prstGeom>
          <a:ln w="19050">
            <a:solidFill>
              <a:srgbClr val="28A9D6"/>
            </a:solidFill>
          </a:ln>
        </p:spPr>
        <p:style>
          <a:lnRef idx="1">
            <a:schemeClr val="accent1"/>
          </a:lnRef>
          <a:fillRef idx="0">
            <a:schemeClr val="accent1"/>
          </a:fillRef>
          <a:effectRef idx="0">
            <a:schemeClr val="accent1"/>
          </a:effectRef>
          <a:fontRef idx="minor">
            <a:schemeClr val="tx1"/>
          </a:fontRef>
        </p:style>
      </p:cxnSp>
      <p:sp>
        <p:nvSpPr>
          <p:cNvPr id="31" name="TextBox 13"/>
          <p:cNvSpPr txBox="1"/>
          <p:nvPr/>
        </p:nvSpPr>
        <p:spPr>
          <a:xfrm>
            <a:off x="1199456" y="2895743"/>
            <a:ext cx="10657184" cy="95313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5600" b="1" dirty="0" smtClean="0">
                <a:solidFill>
                  <a:srgbClr val="FFFF00"/>
                </a:solidFill>
                <a:latin typeface="黑体" panose="02010609060101010101" pitchFamily="49" charset="-122"/>
                <a:ea typeface="黑体" panose="02010609060101010101" pitchFamily="49" charset="-122"/>
              </a:rPr>
              <a:t>第九章  中央处理器</a:t>
            </a:r>
            <a:r>
              <a:rPr lang="en-US" altLang="zh-CN" sz="5600" b="1" dirty="0" smtClean="0">
                <a:solidFill>
                  <a:srgbClr val="FFFF00"/>
                </a:solidFill>
                <a:latin typeface="黑体" panose="02010609060101010101" pitchFamily="49" charset="-122"/>
                <a:ea typeface="黑体" panose="02010609060101010101" pitchFamily="49" charset="-122"/>
              </a:rPr>
              <a:t>(</a:t>
            </a:r>
            <a:r>
              <a:rPr lang="zh-CN" altLang="en-US" sz="5600" b="1" dirty="0" smtClean="0">
                <a:solidFill>
                  <a:srgbClr val="FFFF00"/>
                </a:solidFill>
                <a:latin typeface="黑体" panose="02010609060101010101" pitchFamily="49" charset="-122"/>
                <a:ea typeface="黑体" panose="02010609060101010101" pitchFamily="49" charset="-122"/>
              </a:rPr>
              <a:t>五</a:t>
            </a:r>
            <a:r>
              <a:rPr lang="en-US" altLang="zh-CN" sz="5600" b="1" dirty="0" smtClean="0">
                <a:solidFill>
                  <a:srgbClr val="FFFF00"/>
                </a:solidFill>
                <a:latin typeface="黑体" panose="02010609060101010101" pitchFamily="49" charset="-122"/>
                <a:ea typeface="黑体" panose="02010609060101010101" pitchFamily="49" charset="-122"/>
              </a:rPr>
              <a:t>)</a:t>
            </a:r>
            <a:endParaRPr lang="zh-CN" altLang="zh-CN" sz="5600" b="1" dirty="0">
              <a:solidFill>
                <a:srgbClr val="FFFF00"/>
              </a:solidFill>
              <a:latin typeface="黑体" panose="02010609060101010101" pitchFamily="49" charset="-122"/>
              <a:ea typeface="黑体" panose="02010609060101010101" pitchFamily="49" charset="-122"/>
            </a:endParaRPr>
          </a:p>
        </p:txBody>
      </p:sp>
      <p:cxnSp>
        <p:nvCxnSpPr>
          <p:cNvPr id="28" name="直接连接符 27"/>
          <p:cNvCxnSpPr/>
          <p:nvPr/>
        </p:nvCxnSpPr>
        <p:spPr>
          <a:xfrm>
            <a:off x="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87200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87200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87200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727848" y="4630928"/>
            <a:ext cx="3024336" cy="461665"/>
          </a:xfrm>
          <a:prstGeom prst="rect">
            <a:avLst/>
          </a:prstGeom>
          <a:noFill/>
        </p:spPr>
        <p:txBody>
          <a:bodyPr wrap="square" rtlCol="0">
            <a:spAutoFit/>
          </a:bodyPr>
          <a:lstStyle/>
          <a:p>
            <a:r>
              <a:rPr lang="zh-CN" altLang="en-US" sz="2400" dirty="0" smtClean="0">
                <a:solidFill>
                  <a:schemeClr val="tx1">
                    <a:lumMod val="75000"/>
                    <a:lumOff val="25000"/>
                  </a:schemeClr>
                </a:solidFill>
              </a:rPr>
              <a:t>秦磊华  计算机学院</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3" name="矩形 2"/>
          <p:cNvSpPr/>
          <p:nvPr/>
        </p:nvSpPr>
        <p:spPr>
          <a:xfrm>
            <a:off x="755911" y="892605"/>
            <a:ext cx="7278090" cy="523220"/>
          </a:xfrm>
          <a:prstGeom prst="rect">
            <a:avLst/>
          </a:prstGeom>
        </p:spPr>
        <p:txBody>
          <a:bodyPr wrap="square">
            <a:spAutoFit/>
          </a:bodyPr>
          <a:lstStyle/>
          <a:p>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4.</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微程序控制器组成原理框图</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下址字段法</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23" name="矩形 122"/>
          <p:cNvSpPr/>
          <p:nvPr/>
        </p:nvSpPr>
        <p:spPr>
          <a:xfrm>
            <a:off x="8507549" y="2426114"/>
            <a:ext cx="1376443" cy="1392436"/>
          </a:xfrm>
          <a:prstGeom prst="rect">
            <a:avLst/>
          </a:prstGeom>
          <a:solidFill>
            <a:schemeClr val="bg2"/>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24" name="直接箭头连接符 123"/>
          <p:cNvCxnSpPr/>
          <p:nvPr/>
        </p:nvCxnSpPr>
        <p:spPr>
          <a:xfrm>
            <a:off x="10875569" y="3108205"/>
            <a:ext cx="0" cy="1894305"/>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125" name="组合 124"/>
          <p:cNvGrpSpPr/>
          <p:nvPr/>
        </p:nvGrpSpPr>
        <p:grpSpPr>
          <a:xfrm>
            <a:off x="3592211" y="1701049"/>
            <a:ext cx="1825522" cy="929577"/>
            <a:chOff x="3592211" y="947424"/>
            <a:chExt cx="1825522" cy="929577"/>
          </a:xfrm>
        </p:grpSpPr>
        <p:sp>
          <p:nvSpPr>
            <p:cNvPr id="126" name="矩形 125"/>
            <p:cNvSpPr/>
            <p:nvPr/>
          </p:nvSpPr>
          <p:spPr>
            <a:xfrm>
              <a:off x="3592211" y="947424"/>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27" name="直接箭头连接符 126"/>
            <p:cNvCxnSpPr/>
            <p:nvPr/>
          </p:nvCxnSpPr>
          <p:spPr>
            <a:xfrm>
              <a:off x="4308458"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8" name="直接箭头连接符 127"/>
            <p:cNvCxnSpPr/>
            <p:nvPr/>
          </p:nvCxnSpPr>
          <p:spPr>
            <a:xfrm>
              <a:off x="4105441"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9" name="直接箭头连接符 128"/>
            <p:cNvCxnSpPr/>
            <p:nvPr/>
          </p:nvCxnSpPr>
          <p:spPr>
            <a:xfrm>
              <a:off x="3902425"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0" name="直接箭头连接符 129"/>
            <p:cNvCxnSpPr/>
            <p:nvPr/>
          </p:nvCxnSpPr>
          <p:spPr>
            <a:xfrm>
              <a:off x="4917506"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1" name="直接箭头连接符 130"/>
            <p:cNvCxnSpPr/>
            <p:nvPr/>
          </p:nvCxnSpPr>
          <p:spPr>
            <a:xfrm>
              <a:off x="471449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2" name="直接箭头连接符 131"/>
            <p:cNvCxnSpPr/>
            <p:nvPr/>
          </p:nvCxnSpPr>
          <p:spPr>
            <a:xfrm>
              <a:off x="4511474"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3" name="直接箭头连接符 132"/>
            <p:cNvCxnSpPr/>
            <p:nvPr/>
          </p:nvCxnSpPr>
          <p:spPr>
            <a:xfrm>
              <a:off x="512052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134" name="组合 133"/>
          <p:cNvGrpSpPr/>
          <p:nvPr/>
        </p:nvGrpSpPr>
        <p:grpSpPr>
          <a:xfrm>
            <a:off x="5319951" y="2766760"/>
            <a:ext cx="1365880" cy="360098"/>
            <a:chOff x="5319951" y="2013135"/>
            <a:chExt cx="1365880" cy="360098"/>
          </a:xfrm>
        </p:grpSpPr>
        <p:cxnSp>
          <p:nvCxnSpPr>
            <p:cNvPr id="135" name="直接箭头连接符 134"/>
            <p:cNvCxnSpPr>
              <a:stCxn id="150" idx="3"/>
              <a:endCxn id="157" idx="1"/>
            </p:cNvCxnSpPr>
            <p:nvPr/>
          </p:nvCxnSpPr>
          <p:spPr>
            <a:xfrm>
              <a:off x="5408967" y="2372316"/>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36" name="矩形 135"/>
            <p:cNvSpPr/>
            <p:nvPr/>
          </p:nvSpPr>
          <p:spPr>
            <a:xfrm>
              <a:off x="5319951" y="2013135"/>
              <a:ext cx="1365880" cy="325795"/>
            </a:xfrm>
            <a:prstGeom prst="rect">
              <a:avLst/>
            </a:prstGeom>
          </p:spPr>
          <p:txBody>
            <a:bodyPr wrap="square">
              <a:spAutoFit/>
            </a:bodyPr>
            <a:lstStyle/>
            <a:p>
              <a:pPr algn="ctr"/>
              <a:r>
                <a:rPr lang="zh-CN" altLang="en-US" sz="1515" b="1" dirty="0">
                  <a:solidFill>
                    <a:prstClr val="black"/>
                  </a:solidFill>
                  <a:latin typeface="+mn-ea"/>
                  <a:cs typeface="Times New Roman" panose="02020603050405020304" pitchFamily="18" charset="0"/>
                </a:rPr>
                <a:t>后续地址</a:t>
              </a:r>
              <a:endParaRPr lang="zh-CN" altLang="en-US" sz="1515" b="1" baseline="-25000" dirty="0">
                <a:solidFill>
                  <a:prstClr val="black"/>
                </a:solidFill>
                <a:latin typeface="+mn-ea"/>
                <a:cs typeface="Times New Roman" panose="02020603050405020304" pitchFamily="18" charset="0"/>
              </a:endParaRPr>
            </a:p>
          </p:txBody>
        </p:sp>
      </p:grpSp>
      <p:cxnSp>
        <p:nvCxnSpPr>
          <p:cNvPr id="137" name="直接箭头连接符 136"/>
          <p:cNvCxnSpPr/>
          <p:nvPr/>
        </p:nvCxnSpPr>
        <p:spPr>
          <a:xfrm flipH="1">
            <a:off x="8358523" y="5023776"/>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38" name="矩形 137"/>
          <p:cNvSpPr/>
          <p:nvPr/>
        </p:nvSpPr>
        <p:spPr>
          <a:xfrm>
            <a:off x="8772164" y="4610412"/>
            <a:ext cx="1210996" cy="384080"/>
          </a:xfrm>
          <a:prstGeom prst="rect">
            <a:avLst/>
          </a:prstGeom>
        </p:spPr>
        <p:txBody>
          <a:bodyPr wrap="square">
            <a:spAutoFit/>
          </a:bodyPr>
          <a:lstStyle/>
          <a:p>
            <a:pPr algn="ctr"/>
            <a:r>
              <a:rPr lang="zh-CN" altLang="en-US" sz="189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9" name="组合 138"/>
          <p:cNvGrpSpPr/>
          <p:nvPr/>
        </p:nvGrpSpPr>
        <p:grpSpPr>
          <a:xfrm>
            <a:off x="3764609" y="3643110"/>
            <a:ext cx="2367963" cy="1128699"/>
            <a:chOff x="3764609" y="2889485"/>
            <a:chExt cx="2367963" cy="1128699"/>
          </a:xfrm>
        </p:grpSpPr>
        <p:cxnSp>
          <p:nvCxnSpPr>
            <p:cNvPr id="140" name="直接箭头连接符 139"/>
            <p:cNvCxnSpPr/>
            <p:nvPr/>
          </p:nvCxnSpPr>
          <p:spPr>
            <a:xfrm flipV="1">
              <a:off x="4995233" y="2902184"/>
              <a:ext cx="0" cy="1116000"/>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1" name="直接箭头连接符 140"/>
            <p:cNvCxnSpPr/>
            <p:nvPr/>
          </p:nvCxnSpPr>
          <p:spPr>
            <a:xfrm>
              <a:off x="4011422" y="2889485"/>
              <a:ext cx="0" cy="1093016"/>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42" name="矩形 141"/>
            <p:cNvSpPr/>
            <p:nvPr/>
          </p:nvSpPr>
          <p:spPr>
            <a:xfrm>
              <a:off x="3764609" y="2980428"/>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3" name="矩形 142"/>
            <p:cNvSpPr/>
            <p:nvPr/>
          </p:nvSpPr>
          <p:spPr>
            <a:xfrm>
              <a:off x="4766692" y="2984534"/>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6" name="矩形 145"/>
          <p:cNvSpPr/>
          <p:nvPr/>
        </p:nvSpPr>
        <p:spPr>
          <a:xfrm>
            <a:off x="7239658" y="2792355"/>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7" name="直接箭头连接符 146"/>
          <p:cNvCxnSpPr/>
          <p:nvPr/>
        </p:nvCxnSpPr>
        <p:spPr>
          <a:xfrm>
            <a:off x="9935629" y="3108713"/>
            <a:ext cx="938111"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48" name="矩形 147"/>
          <p:cNvSpPr/>
          <p:nvPr/>
        </p:nvSpPr>
        <p:spPr>
          <a:xfrm>
            <a:off x="9665265" y="2792355"/>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9" name="组合 148"/>
          <p:cNvGrpSpPr/>
          <p:nvPr/>
        </p:nvGrpSpPr>
        <p:grpSpPr>
          <a:xfrm>
            <a:off x="1677813" y="2491205"/>
            <a:ext cx="3731154" cy="1123771"/>
            <a:chOff x="1677813" y="1737580"/>
            <a:chExt cx="3731154" cy="1123771"/>
          </a:xfrm>
        </p:grpSpPr>
        <p:sp>
          <p:nvSpPr>
            <p:cNvPr id="150" name="矩形 149"/>
            <p:cNvSpPr/>
            <p:nvPr/>
          </p:nvSpPr>
          <p:spPr>
            <a:xfrm>
              <a:off x="3599552" y="188328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dirty="0">
                  <a:solidFill>
                    <a:prstClr val="black"/>
                  </a:solidFill>
                  <a:latin typeface="+mn-ea"/>
                </a:rPr>
                <a:t>地址转移逻辑</a:t>
              </a:r>
              <a:endParaRPr lang="en-US" altLang="zh-CN" sz="1705" b="1" kern="0" dirty="0">
                <a:solidFill>
                  <a:prstClr val="black"/>
                </a:solidFill>
                <a:latin typeface="+mn-ea"/>
              </a:endParaRPr>
            </a:p>
          </p:txBody>
        </p:sp>
        <p:cxnSp>
          <p:nvCxnSpPr>
            <p:cNvPr id="151" name="直接箭头连接符 150"/>
            <p:cNvCxnSpPr/>
            <p:nvPr/>
          </p:nvCxnSpPr>
          <p:spPr>
            <a:xfrm>
              <a:off x="2800134" y="23541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2" name="矩形 151"/>
            <p:cNvSpPr/>
            <p:nvPr/>
          </p:nvSpPr>
          <p:spPr>
            <a:xfrm>
              <a:off x="2058462" y="2019778"/>
              <a:ext cx="2234498" cy="325795"/>
            </a:xfrm>
            <a:prstGeom prst="rect">
              <a:avLst/>
            </a:prstGeom>
          </p:spPr>
          <p:txBody>
            <a:bodyPr wrap="square">
              <a:spAutoFit/>
            </a:bodyPr>
            <a:lstStyle/>
            <a:p>
              <a:pPr algn="ctr"/>
              <a:r>
                <a:rPr lang="zh-CN" altLang="en-US" sz="1515" b="1" dirty="0">
                  <a:solidFill>
                    <a:prstClr val="black"/>
                  </a:solidFill>
                  <a:latin typeface="+mn-ea"/>
                  <a:cs typeface="Times New Roman" panose="02020603050405020304" pitchFamily="18" charset="0"/>
                </a:rPr>
                <a:t>指令字</a:t>
              </a:r>
              <a:endParaRPr lang="en-US" altLang="zh-CN" sz="1515" b="1" dirty="0">
                <a:solidFill>
                  <a:prstClr val="black"/>
                </a:solidFill>
                <a:latin typeface="+mn-ea"/>
                <a:cs typeface="Times New Roman" panose="02020603050405020304" pitchFamily="18" charset="0"/>
              </a:endParaRPr>
            </a:p>
          </p:txBody>
        </p:sp>
        <p:sp>
          <p:nvSpPr>
            <p:cNvPr id="153" name="矩形 152"/>
            <p:cNvSpPr/>
            <p:nvPr/>
          </p:nvSpPr>
          <p:spPr>
            <a:xfrm>
              <a:off x="1779603" y="2085772"/>
              <a:ext cx="1007831" cy="536693"/>
            </a:xfrm>
            <a:prstGeom prst="rect">
              <a:avLst/>
            </a:prstGeom>
            <a:noFill/>
            <a:ln w="28575" cap="flat" cmpd="sng" algn="ctr">
              <a:solidFill>
                <a:sysClr val="windowText" lastClr="000000"/>
              </a:solidFill>
              <a:prstDash val="solid"/>
              <a:miter lim="800000"/>
            </a:ln>
            <a:effectLst/>
          </p:spPr>
          <p:txBody>
            <a:bodyPr rtlCol="0" anchor="ctr"/>
            <a:lstStyle/>
            <a:p>
              <a:pPr algn="ctr" defTabSz="914400">
                <a:defRPr/>
              </a:pPr>
              <a:r>
                <a:rPr lang="en-US" altLang="zh-CN" sz="2275" b="1" kern="0" dirty="0">
                  <a:solidFill>
                    <a:prstClr val="black"/>
                  </a:solidFill>
                  <a:latin typeface="+mn-ea"/>
                  <a:cs typeface="Segoe UI Black" panose="020B0A02040204020203" pitchFamily="34" charset="0"/>
                </a:rPr>
                <a:t>IR</a:t>
              </a:r>
              <a:endParaRPr lang="en-US" altLang="zh-CN" sz="2275" b="1" kern="0" dirty="0">
                <a:solidFill>
                  <a:prstClr val="black"/>
                </a:solidFill>
                <a:latin typeface="+mn-ea"/>
                <a:cs typeface="Segoe UI Black" panose="020B0A02040204020203" pitchFamily="34" charset="0"/>
              </a:endParaRPr>
            </a:p>
          </p:txBody>
        </p:sp>
        <p:sp>
          <p:nvSpPr>
            <p:cNvPr id="154" name="矩形 153"/>
            <p:cNvSpPr/>
            <p:nvPr/>
          </p:nvSpPr>
          <p:spPr>
            <a:xfrm>
              <a:off x="1677813" y="1737580"/>
              <a:ext cx="1171437" cy="307777"/>
            </a:xfrm>
            <a:prstGeom prst="rect">
              <a:avLst/>
            </a:prstGeom>
          </p:spPr>
          <p:txBody>
            <a:bodyPr wrap="square">
              <a:spAutoFit/>
            </a:bodyPr>
            <a:lstStyle/>
            <a:p>
              <a:pPr algn="ctr"/>
              <a:r>
                <a:rPr lang="zh-CN" altLang="en-US" sz="1400" b="1" dirty="0">
                  <a:solidFill>
                    <a:prstClr val="black"/>
                  </a:solidFill>
                  <a:latin typeface="+mn-ea"/>
                  <a:cs typeface="Times New Roman" panose="02020603050405020304" pitchFamily="18" charset="0"/>
                </a:rPr>
                <a:t>指令寄存器</a:t>
              </a:r>
              <a:endParaRPr lang="zh-CN" altLang="en-US" sz="1400" b="1" baseline="-25000" dirty="0">
                <a:solidFill>
                  <a:prstClr val="black"/>
                </a:solidFill>
                <a:latin typeface="+mn-ea"/>
                <a:cs typeface="Times New Roman" panose="02020603050405020304" pitchFamily="18" charset="0"/>
              </a:endParaRPr>
            </a:p>
          </p:txBody>
        </p:sp>
      </p:grpSp>
      <p:grpSp>
        <p:nvGrpSpPr>
          <p:cNvPr id="155" name="组合 154"/>
          <p:cNvGrpSpPr/>
          <p:nvPr/>
        </p:nvGrpSpPr>
        <p:grpSpPr>
          <a:xfrm>
            <a:off x="6188988" y="2342502"/>
            <a:ext cx="1654828" cy="1407933"/>
            <a:chOff x="6188988" y="1588877"/>
            <a:chExt cx="1654828" cy="1407933"/>
          </a:xfrm>
        </p:grpSpPr>
        <p:cxnSp>
          <p:nvCxnSpPr>
            <p:cNvPr id="156" name="直接连接符 155"/>
            <p:cNvCxnSpPr/>
            <p:nvPr/>
          </p:nvCxnSpPr>
          <p:spPr>
            <a:xfrm>
              <a:off x="7032594" y="1897280"/>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7" name="矩形 156"/>
            <p:cNvSpPr/>
            <p:nvPr/>
          </p:nvSpPr>
          <p:spPr>
            <a:xfrm>
              <a:off x="6624367" y="2104886"/>
              <a:ext cx="816455" cy="536693"/>
            </a:xfrm>
            <a:prstGeom prst="rect">
              <a:avLst/>
            </a:prstGeom>
            <a:noFill/>
            <a:ln w="19050" cap="flat" cmpd="sng" algn="ctr">
              <a:solidFill>
                <a:sysClr val="windowText" lastClr="000000"/>
              </a:solidFill>
              <a:prstDash val="solid"/>
              <a:miter lim="800000"/>
            </a:ln>
            <a:effectLst/>
          </p:spPr>
          <p:txBody>
            <a:bodyPr rtlCol="0" anchor="ctr"/>
            <a:lstStyle/>
            <a:p>
              <a:pPr algn="ctr"/>
              <a:r>
                <a:rPr lang="zh-CN" altLang="zh-CN" sz="1895" b="1" kern="0" dirty="0">
                  <a:solidFill>
                    <a:prstClr val="black"/>
                  </a:solidFill>
                  <a:latin typeface="+mn-ea"/>
                  <a:cs typeface="Segoe UI Black" panose="020B0A02040204020203" pitchFamily="34" charset="0"/>
                </a:rPr>
                <a:t>μ</a:t>
              </a:r>
              <a:r>
                <a:rPr lang="en-US" altLang="zh-CN" sz="1895" b="1" kern="0" dirty="0">
                  <a:solidFill>
                    <a:prstClr val="black"/>
                  </a:solidFill>
                  <a:latin typeface="+mn-ea"/>
                  <a:cs typeface="Segoe UI Black" panose="020B0A02040204020203" pitchFamily="34" charset="0"/>
                </a:rPr>
                <a:t>AR</a:t>
              </a:r>
              <a:endParaRPr lang="en-US" altLang="zh-CN" sz="1895" b="1" kern="0" dirty="0">
                <a:solidFill>
                  <a:prstClr val="black"/>
                </a:solidFill>
                <a:latin typeface="+mn-ea"/>
                <a:cs typeface="Segoe UI Black" panose="020B0A02040204020203" pitchFamily="34" charset="0"/>
              </a:endParaRPr>
            </a:p>
          </p:txBody>
        </p:sp>
        <p:sp>
          <p:nvSpPr>
            <p:cNvPr id="158" name="矩形 157"/>
            <p:cNvSpPr/>
            <p:nvPr/>
          </p:nvSpPr>
          <p:spPr>
            <a:xfrm>
              <a:off x="6188988" y="2671015"/>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9" name="矩形 158"/>
            <p:cNvSpPr/>
            <p:nvPr/>
          </p:nvSpPr>
          <p:spPr>
            <a:xfrm>
              <a:off x="6333159" y="1588877"/>
              <a:ext cx="1365880" cy="325795"/>
            </a:xfrm>
            <a:prstGeom prst="rect">
              <a:avLst/>
            </a:prstGeom>
          </p:spPr>
          <p:txBody>
            <a:bodyPr wrap="square">
              <a:spAutoFit/>
            </a:bodyPr>
            <a:lstStyle/>
            <a:p>
              <a:pPr algn="ctr"/>
              <a:r>
                <a:rPr lang="zh-CN" altLang="en-US" sz="1515"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连接符 159"/>
            <p:cNvCxnSpPr/>
            <p:nvPr/>
          </p:nvCxnSpPr>
          <p:spPr>
            <a:xfrm flipH="1" flipV="1">
              <a:off x="691918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flipH="1">
              <a:off x="702291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3391723" y="4772798"/>
            <a:ext cx="4953899" cy="1356286"/>
            <a:chOff x="4501360" y="4268012"/>
            <a:chExt cx="4953899" cy="1356286"/>
          </a:xfrm>
        </p:grpSpPr>
        <p:sp>
          <p:nvSpPr>
            <p:cNvPr id="163" name="矩形 162"/>
            <p:cNvSpPr/>
            <p:nvPr/>
          </p:nvSpPr>
          <p:spPr>
            <a:xfrm>
              <a:off x="5604410" y="4268012"/>
              <a:ext cx="1059930" cy="536693"/>
            </a:xfrm>
            <a:prstGeom prst="rect">
              <a:avLst/>
            </a:prstGeom>
            <a:no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dirty="0">
                  <a:solidFill>
                    <a:prstClr val="black"/>
                  </a:solidFill>
                  <a:latin typeface="微软雅黑" panose="020B0503020204020204" pitchFamily="34" charset="-122"/>
                  <a:ea typeface="微软雅黑" panose="020B0503020204020204" pitchFamily="34" charset="-122"/>
                </a:rPr>
                <a:t>判别字段</a:t>
              </a:r>
              <a:endParaRPr lang="en-US" altLang="zh-CN" sz="1515" b="1" kern="0" dirty="0">
                <a:solidFill>
                  <a:prstClr val="black"/>
                </a:solidFill>
                <a:latin typeface="微软雅黑" panose="020B0503020204020204" pitchFamily="34" charset="-122"/>
                <a:ea typeface="微软雅黑" panose="020B0503020204020204" pitchFamily="34" charset="-122"/>
              </a:endParaRPr>
            </a:p>
          </p:txBody>
        </p:sp>
        <p:sp>
          <p:nvSpPr>
            <p:cNvPr id="164" name="矩形 163"/>
            <p:cNvSpPr/>
            <p:nvPr/>
          </p:nvSpPr>
          <p:spPr>
            <a:xfrm>
              <a:off x="6664340" y="4268012"/>
              <a:ext cx="2790919" cy="536693"/>
            </a:xfrm>
            <a:prstGeom prst="rect">
              <a:avLst/>
            </a:prstGeom>
            <a:no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5" name="矩形 164"/>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a:off x="8083318" y="4815440"/>
              <a:ext cx="1218095" cy="440763"/>
              <a:chOff x="5310190" y="4777775"/>
              <a:chExt cx="994439" cy="480046"/>
            </a:xfrm>
          </p:grpSpPr>
          <p:cxnSp>
            <p:nvCxnSpPr>
              <p:cNvPr id="176" name="直接箭头连接符 175"/>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9" name="直接箭头连接符 17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0" name="直接箭头连接符 17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1" name="直接箭头连接符 18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2" name="直接箭头连接符 18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67" name="矩形 166"/>
            <p:cNvSpPr/>
            <p:nvPr/>
          </p:nvSpPr>
          <p:spPr>
            <a:xfrm>
              <a:off x="7035405" y="5240218"/>
              <a:ext cx="2108233" cy="384080"/>
            </a:xfrm>
            <a:prstGeom prst="rect">
              <a:avLst/>
            </a:prstGeom>
          </p:spPr>
          <p:txBody>
            <a:bodyPr wrap="square">
              <a:spAutoFit/>
            </a:bodyPr>
            <a:lstStyle/>
            <a:p>
              <a:pPr algn="ctr"/>
              <a:r>
                <a:rPr lang="zh-CN" altLang="en-US" sz="1895" dirty="0">
                  <a:solidFill>
                    <a:srgbClr val="FF0000"/>
                  </a:solidFill>
                  <a:latin typeface="+mn-ea"/>
                  <a:cs typeface="Times New Roman" panose="02020603050405020304" pitchFamily="18" charset="0"/>
                </a:rPr>
                <a:t>微操作控制信号</a:t>
              </a:r>
              <a:endParaRPr lang="zh-CN" altLang="en-US" sz="1895" baseline="-25000" dirty="0">
                <a:solidFill>
                  <a:srgbClr val="FF0000"/>
                </a:solidFill>
                <a:latin typeface="+mn-ea"/>
                <a:cs typeface="Times New Roman" panose="02020603050405020304" pitchFamily="18" charset="0"/>
              </a:endParaRPr>
            </a:p>
          </p:txBody>
        </p:sp>
        <p:sp>
          <p:nvSpPr>
            <p:cNvPr id="168" name="矩形 167"/>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169" name="组合 168"/>
            <p:cNvGrpSpPr/>
            <p:nvPr/>
          </p:nvGrpSpPr>
          <p:grpSpPr>
            <a:xfrm>
              <a:off x="6865224" y="4815440"/>
              <a:ext cx="1015079" cy="440763"/>
              <a:chOff x="5475930" y="4777775"/>
              <a:chExt cx="828699" cy="480046"/>
            </a:xfrm>
          </p:grpSpPr>
          <p:cxnSp>
            <p:nvCxnSpPr>
              <p:cNvPr id="170" name="直接箭头连接符 169"/>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2" name="直接箭头连接符 171"/>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183" name="直接箭头连接符 182"/>
          <p:cNvCxnSpPr/>
          <p:nvPr/>
        </p:nvCxnSpPr>
        <p:spPr>
          <a:xfrm>
            <a:off x="7470911" y="3138499"/>
            <a:ext cx="10440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pSp>
        <p:nvGrpSpPr>
          <p:cNvPr id="5" name="组合 4"/>
          <p:cNvGrpSpPr/>
          <p:nvPr/>
        </p:nvGrpSpPr>
        <p:grpSpPr>
          <a:xfrm>
            <a:off x="1125070" y="1566937"/>
            <a:ext cx="4970930" cy="3082296"/>
            <a:chOff x="1125070" y="1285584"/>
            <a:chExt cx="4970930" cy="3082296"/>
          </a:xfrm>
        </p:grpSpPr>
        <p:sp>
          <p:nvSpPr>
            <p:cNvPr id="6" name="矩形 5"/>
            <p:cNvSpPr/>
            <p:nvPr/>
          </p:nvSpPr>
          <p:spPr>
            <a:xfrm>
              <a:off x="1125070" y="1285584"/>
              <a:ext cx="4970930" cy="3082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 name="矩形 7"/>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9" name="矩形 8"/>
            <p:cNvSpPr/>
            <p:nvPr/>
          </p:nvSpPr>
          <p:spPr>
            <a:xfrm>
              <a:off x="3669736" y="2249460"/>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1271033" y="1353101"/>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sp>
          <p:nvSpPr>
            <p:cNvPr id="11" name="矩形 10"/>
            <p:cNvSpPr/>
            <p:nvPr/>
          </p:nvSpPr>
          <p:spPr>
            <a:xfrm>
              <a:off x="3659181" y="2848201"/>
              <a:ext cx="1585536" cy="307777"/>
            </a:xfrm>
            <a:prstGeom prst="rect">
              <a:avLst/>
            </a:prstGeom>
          </p:spPr>
          <p:txBody>
            <a:bodyPr wrap="square">
              <a:spAutoFit/>
            </a:bodyPr>
            <a:lstStyle/>
            <a:p>
              <a:pPr algn="ctr"/>
              <a:r>
                <a:rPr lang="en-US" altLang="zh-CN" sz="140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3773404" y="1614375"/>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4"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6" name="流程图: 手动操作 15"/>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17" name="肘形连接符 16"/>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8" name="文本框 17"/>
            <p:cNvSpPr txBox="1"/>
            <p:nvPr/>
          </p:nvSpPr>
          <p:spPr>
            <a:xfrm>
              <a:off x="5051188" y="17198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5051188" y="203663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20" name="文本框 19"/>
            <p:cNvSpPr txBox="1"/>
            <p:nvPr/>
          </p:nvSpPr>
          <p:spPr>
            <a:xfrm>
              <a:off x="5051188" y="234907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21" name="文本框 20"/>
            <p:cNvSpPr txBox="1"/>
            <p:nvPr/>
          </p:nvSpPr>
          <p:spPr>
            <a:xfrm rot="5400000">
              <a:off x="5076212" y="2337795"/>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22" name="矩形 21"/>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23" name="矩形 22"/>
            <p:cNvSpPr/>
            <p:nvPr/>
          </p:nvSpPr>
          <p:spPr>
            <a:xfrm>
              <a:off x="3540647" y="3866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3458188" y="1929694"/>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矩形 24"/>
            <p:cNvSpPr/>
            <p:nvPr/>
          </p:nvSpPr>
          <p:spPr>
            <a:xfrm>
              <a:off x="4090943" y="2484730"/>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sp>
        <p:nvSpPr>
          <p:cNvPr id="27" name="矩形 26"/>
          <p:cNvSpPr/>
          <p:nvPr/>
        </p:nvSpPr>
        <p:spPr>
          <a:xfrm>
            <a:off x="9271203" y="2073568"/>
            <a:ext cx="1376443" cy="1392436"/>
          </a:xfrm>
          <a:prstGeom prst="rect">
            <a:avLst/>
          </a:prstGeom>
          <a:solidFill>
            <a:schemeClr val="bg2"/>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控制</a:t>
            </a:r>
            <a:endParaRPr lang="en-US" altLang="zh-CN" sz="1705" b="1" kern="0" dirty="0">
              <a:latin typeface="微软雅黑" panose="020B0503020204020204" pitchFamily="34" charset="-122"/>
              <a:ea typeface="微软雅黑" panose="020B0503020204020204" pitchFamily="34" charset="-122"/>
            </a:endParaRPr>
          </a:p>
          <a:p>
            <a:pPr algn="ctr"/>
            <a:r>
              <a:rPr lang="zh-CN" altLang="en-US" sz="1705" b="1" kern="0" dirty="0">
                <a:latin typeface="微软雅黑" panose="020B0503020204020204" pitchFamily="34" charset="-122"/>
                <a:ea typeface="微软雅黑" panose="020B0503020204020204" pitchFamily="34" charset="-122"/>
              </a:rPr>
              <a:t>存储器</a:t>
            </a:r>
            <a:endParaRPr lang="en-US" altLang="zh-CN" sz="1705" b="1" kern="0" dirty="0">
              <a:latin typeface="微软雅黑" panose="020B0503020204020204" pitchFamily="34" charset="-122"/>
              <a:ea typeface="微软雅黑" panose="020B0503020204020204" pitchFamily="34" charset="-122"/>
            </a:endParaRPr>
          </a:p>
        </p:txBody>
      </p:sp>
      <p:cxnSp>
        <p:nvCxnSpPr>
          <p:cNvPr id="28" name="直接箭头连接符 27"/>
          <p:cNvCxnSpPr/>
          <p:nvPr/>
        </p:nvCxnSpPr>
        <p:spPr>
          <a:xfrm>
            <a:off x="11648459" y="2756167"/>
            <a:ext cx="0" cy="2720504"/>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29" name="直接箭头连接符 28"/>
          <p:cNvCxnSpPr/>
          <p:nvPr/>
        </p:nvCxnSpPr>
        <p:spPr>
          <a:xfrm>
            <a:off x="8204476" y="2770421"/>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30" name="组合 29"/>
          <p:cNvGrpSpPr/>
          <p:nvPr/>
        </p:nvGrpSpPr>
        <p:grpSpPr>
          <a:xfrm>
            <a:off x="6952642" y="2002656"/>
            <a:ext cx="1654828" cy="1407933"/>
            <a:chOff x="6792102" y="1861049"/>
            <a:chExt cx="1654828" cy="1407933"/>
          </a:xfrm>
        </p:grpSpPr>
        <p:cxnSp>
          <p:nvCxnSpPr>
            <p:cNvPr id="31" name="直接连接符 30"/>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227481" y="2377058"/>
              <a:ext cx="816455" cy="536693"/>
            </a:xfrm>
            <a:prstGeom prst="rect">
              <a:avLst/>
            </a:prstGeom>
            <a:noFill/>
            <a:ln w="28575"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矩形 32"/>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6936273" y="1861049"/>
              <a:ext cx="1365880" cy="325795"/>
            </a:xfrm>
            <a:prstGeom prst="rect">
              <a:avLst/>
            </a:prstGeom>
          </p:spPr>
          <p:txBody>
            <a:bodyPr wrap="square">
              <a:spAutoFit/>
            </a:bodyPr>
            <a:lstStyle/>
            <a:p>
              <a:pPr algn="ctr"/>
              <a:r>
                <a:rPr lang="en-US" altLang="zh-CN" sz="1515"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515"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5" name="组合 34"/>
          <p:cNvGrpSpPr/>
          <p:nvPr/>
        </p:nvGrpSpPr>
        <p:grpSpPr>
          <a:xfrm>
            <a:off x="8743964" y="5096055"/>
            <a:ext cx="2904494" cy="384721"/>
            <a:chOff x="9070923" y="4122994"/>
            <a:chExt cx="2927098" cy="384721"/>
          </a:xfrm>
        </p:grpSpPr>
        <p:cxnSp>
          <p:nvCxnSpPr>
            <p:cNvPr id="36" name="直接箭头连接符 35"/>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37" name="矩形 36"/>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38" name="直接箭头连接符 37"/>
          <p:cNvCxnSpPr/>
          <p:nvPr/>
        </p:nvCxnSpPr>
        <p:spPr>
          <a:xfrm>
            <a:off x="10699283" y="2756167"/>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39" name="矩形 38"/>
          <p:cNvSpPr/>
          <p:nvPr/>
        </p:nvSpPr>
        <p:spPr>
          <a:xfrm>
            <a:off x="10428919" y="2439809"/>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矩形 39"/>
          <p:cNvSpPr/>
          <p:nvPr/>
        </p:nvSpPr>
        <p:spPr>
          <a:xfrm>
            <a:off x="1450937" y="5130342"/>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Line 17"/>
          <p:cNvSpPr>
            <a:spLocks noChangeShapeType="1"/>
          </p:cNvSpPr>
          <p:nvPr/>
        </p:nvSpPr>
        <p:spPr bwMode="auto">
          <a:xfrm>
            <a:off x="5767346" y="2796040"/>
            <a:ext cx="1620675"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42" name="组合 41"/>
          <p:cNvGrpSpPr/>
          <p:nvPr/>
        </p:nvGrpSpPr>
        <p:grpSpPr>
          <a:xfrm>
            <a:off x="3790067" y="5211789"/>
            <a:ext cx="4953899" cy="1432486"/>
            <a:chOff x="4501360" y="4268012"/>
            <a:chExt cx="4953899" cy="1432486"/>
          </a:xfrm>
        </p:grpSpPr>
        <p:sp>
          <p:nvSpPr>
            <p:cNvPr id="43" name="矩形 42"/>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44" name="矩形 43"/>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45" name="矩形 44"/>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8083318" y="4815440"/>
              <a:ext cx="1218095" cy="440763"/>
              <a:chOff x="5310190" y="4777775"/>
              <a:chExt cx="994439" cy="480046"/>
            </a:xfrm>
          </p:grpSpPr>
          <p:cxnSp>
            <p:nvCxnSpPr>
              <p:cNvPr id="56" name="直接箭头连接符 55"/>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7" name="直接箭头连接符 56"/>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8" name="直接箭头连接符 57"/>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9" name="直接箭头连接符 5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60" name="直接箭头连接符 5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61" name="直接箭头连接符 6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62" name="直接箭头连接符 6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47" name="矩形 46"/>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矩形 47"/>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49" name="组合 48"/>
            <p:cNvGrpSpPr/>
            <p:nvPr/>
          </p:nvGrpSpPr>
          <p:grpSpPr>
            <a:xfrm>
              <a:off x="6865224" y="4815440"/>
              <a:ext cx="1015079" cy="440763"/>
              <a:chOff x="5475930" y="4777775"/>
              <a:chExt cx="828699" cy="480046"/>
            </a:xfrm>
          </p:grpSpPr>
          <p:cxnSp>
            <p:nvCxnSpPr>
              <p:cNvPr id="50" name="直接箭头连接符 49"/>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1" name="直接箭头连接符 50"/>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2" name="直接箭头连接符 51"/>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3" name="直接箭头连接符 52"/>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4" name="直接箭头连接符 53"/>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5" name="直接箭头连接符 54"/>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63" name="直接箭头连接符 62"/>
          <p:cNvCxnSpPr/>
          <p:nvPr/>
        </p:nvCxnSpPr>
        <p:spPr>
          <a:xfrm flipV="1">
            <a:off x="4323050" y="4666702"/>
            <a:ext cx="0" cy="533442"/>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64" name="直接箭头连接符 63"/>
          <p:cNvCxnSpPr/>
          <p:nvPr/>
        </p:nvCxnSpPr>
        <p:spPr>
          <a:xfrm>
            <a:off x="521847" y="2495255"/>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65" name="矩形 64"/>
          <p:cNvSpPr/>
          <p:nvPr/>
        </p:nvSpPr>
        <p:spPr>
          <a:xfrm>
            <a:off x="354390" y="1919345"/>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flipV="1">
            <a:off x="7690510" y="2531502"/>
            <a:ext cx="206711" cy="115780"/>
            <a:chOff x="4892345" y="3902908"/>
            <a:chExt cx="206711" cy="115780"/>
          </a:xfrm>
        </p:grpSpPr>
        <p:cxnSp>
          <p:nvCxnSpPr>
            <p:cNvPr id="67" name="直接连接符 6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69" name="矩形 68"/>
          <p:cNvSpPr/>
          <p:nvPr/>
        </p:nvSpPr>
        <p:spPr>
          <a:xfrm>
            <a:off x="6063545" y="2488618"/>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1" name="肘形连接符 70"/>
          <p:cNvCxnSpPr/>
          <p:nvPr/>
        </p:nvCxnSpPr>
        <p:spPr>
          <a:xfrm rot="10800000">
            <a:off x="3331334" y="4137539"/>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72" name="组合 71"/>
          <p:cNvGrpSpPr/>
          <p:nvPr/>
        </p:nvGrpSpPr>
        <p:grpSpPr>
          <a:xfrm>
            <a:off x="1842670" y="4405522"/>
            <a:ext cx="1085850" cy="646418"/>
            <a:chOff x="1646720" y="4179279"/>
            <a:chExt cx="1085850" cy="398994"/>
          </a:xfrm>
        </p:grpSpPr>
        <p:cxnSp>
          <p:nvCxnSpPr>
            <p:cNvPr id="73" name="直接箭头连接符 72"/>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74" name="直接箭头连接符 73"/>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75" name="直接箭头连接符 74"/>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76" name="直接箭头连接符 75"/>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77" name="矩形 76"/>
          <p:cNvSpPr/>
          <p:nvPr/>
        </p:nvSpPr>
        <p:spPr>
          <a:xfrm>
            <a:off x="755911" y="892605"/>
            <a:ext cx="7278090" cy="523220"/>
          </a:xfrm>
          <a:prstGeom prst="rect">
            <a:avLst/>
          </a:prstGeom>
        </p:spPr>
        <p:txBody>
          <a:bodyPr wrap="square">
            <a:spAutoFit/>
          </a:bodyPr>
          <a:lstStyle/>
          <a:p>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4.</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微程序控制器组成原理框图</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下址字段法</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753571" y="100299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6" name="TextBox 24"/>
          <p:cNvSpPr txBox="1"/>
          <p:nvPr/>
        </p:nvSpPr>
        <p:spPr>
          <a:xfrm>
            <a:off x="3928654" y="1546790"/>
            <a:ext cx="7871206" cy="1588127"/>
          </a:xfrm>
          <a:prstGeom prst="rect">
            <a:avLst/>
          </a:prstGeom>
          <a:noFill/>
          <a:ln>
            <a:solidFill>
              <a:srgbClr val="0000FF"/>
            </a:solidFill>
          </a:ln>
        </p:spPr>
        <p:txBody>
          <a:bodyPr wrap="square" rtlCol="0">
            <a:spAutoFit/>
          </a:bodyPr>
          <a:lstStyle/>
          <a:p>
            <a:pPr>
              <a:lnSpc>
                <a:spcPct val="135000"/>
              </a:lnSpc>
              <a:buClr>
                <a:srgbClr val="FFC000"/>
              </a:buClr>
            </a:pPr>
            <a:r>
              <a:rPr lang="zh-CN" altLang="en-US" sz="2200" dirty="0" smtClean="0">
                <a:solidFill>
                  <a:srgbClr val="9900CC"/>
                </a:solidFill>
                <a:latin typeface="+mn-ea"/>
                <a:cs typeface="Segoe UI Black" panose="020B0A02040204020203" pitchFamily="34" charset="0"/>
                <a:sym typeface="Wingdings" panose="05000000000000000000" pitchFamily="2" charset="2"/>
              </a:rPr>
              <a:t></a:t>
            </a:r>
            <a:r>
              <a:rPr lang="zh-CN" altLang="en-US" sz="2400" dirty="0" smtClean="0">
                <a:latin typeface="+mn-ea"/>
                <a:cs typeface="Segoe UI Black" panose="020B0A02040204020203" pitchFamily="34" charset="0"/>
                <a:sym typeface="Arial" panose="020B0604020202020204" pitchFamily="34" charset="0"/>
              </a:rPr>
              <a:t>一</a:t>
            </a:r>
            <a:r>
              <a:rPr lang="zh-CN" altLang="en-US" sz="2400" dirty="0">
                <a:latin typeface="+mn-ea"/>
                <a:cs typeface="Segoe UI Black" panose="020B0A02040204020203" pitchFamily="34" charset="0"/>
                <a:sym typeface="Arial" panose="020B0604020202020204" pitchFamily="34" charset="0"/>
              </a:rPr>
              <a:t>个时钟</a:t>
            </a:r>
            <a:r>
              <a:rPr lang="zh-CN" altLang="en-US" sz="2400" dirty="0" smtClean="0">
                <a:latin typeface="+mn-ea"/>
                <a:cs typeface="Segoe UI Black" panose="020B0A02040204020203" pitchFamily="34" charset="0"/>
                <a:sym typeface="Arial" panose="020B0604020202020204" pitchFamily="34" charset="0"/>
              </a:rPr>
              <a:t>周期内的操作安排一</a:t>
            </a:r>
            <a:r>
              <a:rPr lang="zh-CN" altLang="en-US" sz="2400" dirty="0">
                <a:latin typeface="+mn-ea"/>
                <a:cs typeface="Segoe UI Black" panose="020B0A02040204020203" pitchFamily="34" charset="0"/>
                <a:sym typeface="Arial" panose="020B0604020202020204" pitchFamily="34" charset="0"/>
              </a:rPr>
              <a:t>条微指令</a:t>
            </a:r>
            <a:endParaRPr lang="en-US" altLang="zh-CN" sz="2400" dirty="0">
              <a:latin typeface="+mn-ea"/>
              <a:cs typeface="Segoe UI Black" panose="020B0A02040204020203" pitchFamily="34" charset="0"/>
              <a:sym typeface="Arial" panose="020B0604020202020204" pitchFamily="34" charset="0"/>
            </a:endParaRPr>
          </a:p>
          <a:p>
            <a:pPr>
              <a:lnSpc>
                <a:spcPct val="135000"/>
              </a:lnSpc>
              <a:buClr>
                <a:srgbClr val="FFC000"/>
              </a:buClr>
            </a:pPr>
            <a:r>
              <a:rPr lang="zh-CN" altLang="en-US" sz="2200" dirty="0">
                <a:solidFill>
                  <a:srgbClr val="9900CC"/>
                </a:solidFill>
                <a:latin typeface="+mn-ea"/>
                <a:cs typeface="Segoe UI Black" panose="020B0A02040204020203" pitchFamily="34" charset="0"/>
                <a:sym typeface="Wingdings" panose="05000000000000000000" pitchFamily="2" charset="2"/>
              </a:rPr>
              <a:t></a:t>
            </a:r>
            <a:r>
              <a:rPr lang="zh-CN" altLang="en-US" sz="2400" dirty="0" smtClean="0">
                <a:latin typeface="+mn-ea"/>
                <a:cs typeface="Segoe UI Black" panose="020B0A02040204020203" pitchFamily="34" charset="0"/>
                <a:sym typeface="Arial" panose="020B0604020202020204" pitchFamily="34" charset="0"/>
              </a:rPr>
              <a:t>微指令</a:t>
            </a:r>
            <a:r>
              <a:rPr lang="zh-CN" altLang="en-US" sz="2400" dirty="0">
                <a:latin typeface="+mn-ea"/>
                <a:cs typeface="Segoe UI Black" panose="020B0A02040204020203" pitchFamily="34" charset="0"/>
                <a:sym typeface="Arial" panose="020B0604020202020204" pitchFamily="34" charset="0"/>
              </a:rPr>
              <a:t>操作控制字段</a:t>
            </a:r>
            <a:r>
              <a:rPr lang="zh-CN" altLang="en-US" sz="2400" dirty="0" smtClean="0">
                <a:latin typeface="+mn-ea"/>
                <a:cs typeface="Segoe UI Black" panose="020B0A02040204020203" pitchFamily="34" charset="0"/>
                <a:sym typeface="Arial" panose="020B0604020202020204" pitchFamily="34" charset="0"/>
              </a:rPr>
              <a:t>的值为</a:t>
            </a:r>
            <a:r>
              <a:rPr lang="en-US" altLang="zh-CN" sz="2400" dirty="0" smtClean="0">
                <a:latin typeface="+mn-ea"/>
                <a:cs typeface="Segoe UI Black" panose="020B0A02040204020203" pitchFamily="34" charset="0"/>
                <a:sym typeface="Arial" panose="020B0604020202020204" pitchFamily="34" charset="0"/>
              </a:rPr>
              <a:t>1</a:t>
            </a:r>
            <a:r>
              <a:rPr lang="zh-CN" altLang="en-US" sz="2400" dirty="0" smtClean="0">
                <a:latin typeface="+mn-ea"/>
                <a:cs typeface="Segoe UI Black" panose="020B0A02040204020203" pitchFamily="34" charset="0"/>
                <a:sym typeface="Arial" panose="020B0604020202020204" pitchFamily="34" charset="0"/>
              </a:rPr>
              <a:t>表示在该时钟周期内有效</a:t>
            </a:r>
            <a:endParaRPr lang="en-US" altLang="zh-CN" sz="2400" dirty="0">
              <a:latin typeface="+mn-ea"/>
              <a:cs typeface="Segoe UI Black" panose="020B0A02040204020203" pitchFamily="34" charset="0"/>
              <a:sym typeface="Arial" panose="020B0604020202020204" pitchFamily="34" charset="0"/>
            </a:endParaRPr>
          </a:p>
          <a:p>
            <a:pPr>
              <a:lnSpc>
                <a:spcPct val="135000"/>
              </a:lnSpc>
              <a:buClr>
                <a:srgbClr val="FFC000"/>
              </a:buClr>
            </a:pPr>
            <a:r>
              <a:rPr lang="zh-CN" altLang="en-US" sz="2200" dirty="0">
                <a:solidFill>
                  <a:srgbClr val="9900CC"/>
                </a:solidFill>
                <a:latin typeface="+mn-ea"/>
                <a:cs typeface="Segoe UI Black" panose="020B0A02040204020203" pitchFamily="34" charset="0"/>
                <a:sym typeface="Wingdings" panose="05000000000000000000" pitchFamily="2" charset="2"/>
              </a:rPr>
              <a:t></a:t>
            </a:r>
            <a:r>
              <a:rPr lang="zh-CN" altLang="en-US" sz="2400" dirty="0" smtClean="0">
                <a:latin typeface="+mn-ea"/>
                <a:cs typeface="Segoe UI Black" panose="020B0A02040204020203" pitchFamily="34" charset="0"/>
                <a:sym typeface="Arial" panose="020B0604020202020204" pitchFamily="34" charset="0"/>
              </a:rPr>
              <a:t>指令需多少</a:t>
            </a:r>
            <a:r>
              <a:rPr lang="zh-CN" altLang="en-US" sz="2400" dirty="0">
                <a:latin typeface="+mn-ea"/>
                <a:cs typeface="Segoe UI Black" panose="020B0A02040204020203" pitchFamily="34" charset="0"/>
                <a:sym typeface="Arial" panose="020B0604020202020204" pitchFamily="34" charset="0"/>
              </a:rPr>
              <a:t>时钟</a:t>
            </a:r>
            <a:r>
              <a:rPr lang="zh-CN" altLang="en-US" sz="2400" dirty="0" smtClean="0">
                <a:latin typeface="+mn-ea"/>
                <a:cs typeface="Segoe UI Black" panose="020B0A02040204020203" pitchFamily="34" charset="0"/>
                <a:sym typeface="Arial" panose="020B0604020202020204" pitchFamily="34" charset="0"/>
              </a:rPr>
              <a:t>周期则对应微程序包括多少条微指令</a:t>
            </a:r>
            <a:endParaRPr lang="zh-CN" altLang="en-US" sz="2400" dirty="0">
              <a:latin typeface="+mn-ea"/>
              <a:cs typeface="Segoe UI Black" panose="020B0A02040204020203" pitchFamily="34" charset="0"/>
              <a:sym typeface="Arial" panose="020B0604020202020204" pitchFamily="34" charset="0"/>
            </a:endParaRPr>
          </a:p>
        </p:txBody>
      </p:sp>
      <p:graphicFrame>
        <p:nvGraphicFramePr>
          <p:cNvPr id="7" name="表格 6"/>
          <p:cNvGraphicFramePr>
            <a:graphicFrameLocks noGrp="1"/>
          </p:cNvGraphicFramePr>
          <p:nvPr/>
        </p:nvGraphicFramePr>
        <p:xfrm>
          <a:off x="961293" y="1800697"/>
          <a:ext cx="2465195" cy="1668027"/>
        </p:xfrm>
        <a:graphic>
          <a:graphicData uri="http://schemas.openxmlformats.org/drawingml/2006/table">
            <a:tbl>
              <a:tblPr firstRow="1" bandRow="1">
                <a:tableStyleId>{5C22544A-7EE6-4342-B048-85BDC9FD1C3A}</a:tableStyleId>
              </a:tblPr>
              <a:tblGrid>
                <a:gridCol w="653142"/>
                <a:gridCol w="1812053"/>
              </a:tblGrid>
              <a:tr h="428810">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T1</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5107">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T2</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+4</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2176">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T3</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dirty="0" err="1">
                          <a:solidFill>
                            <a:schemeClr val="tx1"/>
                          </a:solidFill>
                          <a:latin typeface="+mn-ea"/>
                          <a:ea typeface="+mn-ea"/>
                        </a:rPr>
                        <a:t>DRE</a:t>
                      </a:r>
                      <a:r>
                        <a:rPr lang="en-US" altLang="zh-CN" sz="1400" b="1" baseline="-25000" dirty="0" err="1">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19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6"/>
                          </a:solidFill>
                          <a:effectLst>
                            <a:outerShdw blurRad="38100" dist="38100" dir="2700000" algn="tl">
                              <a:srgbClr val="000000">
                                <a:alpha val="43137"/>
                              </a:srgbClr>
                            </a:outerShdw>
                          </a:effectLst>
                          <a:latin typeface="+mn-ea"/>
                          <a:ea typeface="+mn-ea"/>
                        </a:rPr>
                        <a:t>T4</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IR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表格 14"/>
          <p:cNvGraphicFramePr>
            <a:graphicFrameLocks noGrp="1"/>
          </p:cNvGraphicFramePr>
          <p:nvPr/>
        </p:nvGraphicFramePr>
        <p:xfrm>
          <a:off x="967445" y="3452607"/>
          <a:ext cx="10897731" cy="2855022"/>
        </p:xfrm>
        <a:graphic>
          <a:graphicData uri="http://schemas.openxmlformats.org/drawingml/2006/table">
            <a:tbl>
              <a:tblPr firstRow="1" bandRow="1">
                <a:tableStyleId>{5C22544A-7EE6-4342-B048-85BDC9FD1C3A}</a:tableStyleId>
              </a:tblPr>
              <a:tblGrid>
                <a:gridCol w="662130"/>
                <a:gridCol w="1793247"/>
                <a:gridCol w="1885877"/>
                <a:gridCol w="2563586"/>
                <a:gridCol w="1993900"/>
                <a:gridCol w="1998991"/>
              </a:tblGrid>
              <a:tr h="475837">
                <a:tc>
                  <a:txBody>
                    <a:bodyPr/>
                    <a:lstStyle/>
                    <a:p>
                      <a:pPr algn="l"/>
                      <a:r>
                        <a:rPr lang="zh-CN" altLang="en-US" sz="1700" dirty="0">
                          <a:solidFill>
                            <a:schemeClr val="tx1"/>
                          </a:solidFill>
                          <a:latin typeface="+mn-ea"/>
                          <a:ea typeface="+mn-ea"/>
                        </a:rPr>
                        <a:t>节拍</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lw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sw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beq</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a:solidFill>
                            <a:schemeClr val="tx1"/>
                          </a:solidFill>
                          <a:latin typeface="+mn-ea"/>
                          <a:ea typeface="+mn-ea"/>
                        </a:rPr>
                        <a:t>add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addi</a:t>
                      </a:r>
                      <a:r>
                        <a:rPr lang="en-US" altLang="zh-CN" sz="1700" dirty="0">
                          <a:solidFill>
                            <a:schemeClr val="tx1"/>
                          </a:solidFill>
                          <a:latin typeface="+mn-ea"/>
                          <a:ea typeface="+mn-ea"/>
                        </a:rPr>
                        <a:t>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T1</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T2</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t>
                      </a:r>
                      <a:r>
                        <a:rPr lang="en-US" altLang="zh-CN" sz="1700" b="1" dirty="0" err="1" smtClean="0">
                          <a:solidFill>
                            <a:srgbClr val="FF0000"/>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a:solidFill>
                            <a:schemeClr val="tx1"/>
                          </a:solidFill>
                          <a:latin typeface="+mn-ea"/>
                          <a:ea typeface="+mn-ea"/>
                        </a:rPr>
                        <a:t>SUB, </a:t>
                      </a:r>
                      <a:r>
                        <a:rPr lang="en-US" altLang="zh-CN" sz="1700" b="1" dirty="0" err="1">
                          <a:solidFill>
                            <a:schemeClr val="tx1"/>
                          </a:solidFill>
                          <a:latin typeface="+mn-ea"/>
                          <a:ea typeface="+mn-ea"/>
                        </a:rPr>
                        <a:t>PSW</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0000FF"/>
                          </a:solidFill>
                          <a:latin typeface="+mn-ea"/>
                          <a:ea typeface="+mn-ea"/>
                          <a:cs typeface="Segoe UI Black" panose="020B0A02040204020203" pitchFamily="34" charset="0"/>
                        </a:rPr>
                        <a:t>T1</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PC</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X</a:t>
                      </a:r>
                      <a:r>
                        <a:rPr lang="en-US" altLang="zh-CN" sz="1700" b="1" baseline="-25000" dirty="0">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R</a:t>
                      </a:r>
                      <a:r>
                        <a:rPr lang="en-US" altLang="zh-CN" sz="1700" b="1" baseline="-25000">
                          <a:solidFill>
                            <a:schemeClr val="tx1"/>
                          </a:solidFill>
                          <a:latin typeface="+mn-ea"/>
                          <a:ea typeface="+mn-ea"/>
                        </a:rPr>
                        <a:t>out </a:t>
                      </a:r>
                      <a:r>
                        <a:rPr lang="en-US" altLang="zh-CN" sz="1700" b="1">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T2</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tx1"/>
                          </a:solidFill>
                          <a:latin typeface="+mn-ea"/>
                          <a:ea typeface="+mn-ea"/>
                        </a:rPr>
                        <a:t>DRE</a:t>
                      </a:r>
                      <a:r>
                        <a:rPr lang="en-US" altLang="zh-CN" sz="1700" b="1" baseline="-25000">
                          <a:solidFill>
                            <a:schemeClr val="tx1"/>
                          </a:solidFill>
                          <a:latin typeface="+mn-ea"/>
                          <a:ea typeface="+mn-ea"/>
                        </a:rPr>
                        <a:t>in</a:t>
                      </a:r>
                      <a:r>
                        <a:rPr lang="en-US" altLang="zh-CN" sz="1700" b="1" baseline="-25000" dirty="0">
                          <a:solidFill>
                            <a:schemeClr val="tx1"/>
                          </a:solidFill>
                          <a:latin typeface="+mn-ea"/>
                          <a:ea typeface="+mn-ea"/>
                        </a:rPr>
                        <a:t>,</a:t>
                      </a:r>
                      <a:r>
                        <a:rPr lang="en-US" altLang="zh-CN" sz="1700" b="1" dirty="0">
                          <a:solidFill>
                            <a:schemeClr val="tx1"/>
                          </a:solidFill>
                          <a:latin typeface="+mn-ea"/>
                          <a:ea typeface="+mn-ea"/>
                        </a:rPr>
                        <a:t> Read</a:t>
                      </a:r>
                      <a:r>
                        <a:rPr lang="en-US" altLang="zh-CN" sz="1700" b="1" baseline="-25000" dirty="0">
                          <a:solidFill>
                            <a:schemeClr val="tx1"/>
                          </a:solidFill>
                          <a:latin typeface="+mn-ea"/>
                          <a:ea typeface="+mn-ea"/>
                        </a:rPr>
                        <a:t> </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IR(A)</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smtClean="0">
                          <a:solidFill>
                            <a:schemeClr val="tx1"/>
                          </a:solidFill>
                          <a:latin typeface="+mn-ea"/>
                          <a:ea typeface="+mn-ea"/>
                        </a:rPr>
                        <a:t>imm</a:t>
                      </a:r>
                      <a:r>
                        <a:rPr lang="en-US" altLang="zh-CN" sz="1700" b="1" baseline="0"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a:t>
                      </a:r>
                      <a:r>
                        <a:rPr lang="en-US" altLang="zh-CN" sz="1700" b="1" dirty="0">
                          <a:solidFill>
                            <a:schemeClr val="tx1"/>
                          </a:solidFill>
                          <a:latin typeface="+mn-ea"/>
                          <a:ea typeface="+mn-ea"/>
                        </a:rPr>
                        <a:t> 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a:solidFill>
                            <a:schemeClr val="tx1"/>
                          </a:solidFill>
                          <a:latin typeface="+mn-ea"/>
                          <a:ea typeface="+mn-ea"/>
                        </a:rPr>
                        <a:t>IR(I)out </a:t>
                      </a:r>
                      <a:r>
                        <a:rPr lang="en-US" altLang="zh-CN" sz="1700" b="1" baseline="0" dirty="0" smtClean="0">
                          <a:solidFill>
                            <a:schemeClr val="tx1"/>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T3</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DRE</a:t>
                      </a:r>
                      <a:r>
                        <a:rPr lang="en-US" altLang="zh-CN" sz="1700" b="1" baseline="-25000">
                          <a:solidFill>
                            <a:schemeClr val="tx1"/>
                          </a:solidFill>
                          <a:latin typeface="+mn-ea"/>
                          <a:ea typeface="+mn-ea"/>
                        </a:rPr>
                        <a:t>out</a:t>
                      </a:r>
                      <a:r>
                        <a:rPr lang="en-US" altLang="zh-CN" sz="1700" b="1">
                          <a:solidFill>
                            <a:schemeClr val="tx1"/>
                          </a:solidFill>
                          <a:latin typeface="+mn-ea"/>
                          <a:ea typeface="+mn-ea"/>
                        </a:rPr>
                        <a:t>, Write</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mn-cs"/>
                        </a:rPr>
                        <a:t>Z</a:t>
                      </a:r>
                      <a:r>
                        <a:rPr lang="en-US" altLang="zh-CN" sz="1800" b="1" kern="1200" baseline="-25000" dirty="0" err="1">
                          <a:solidFill>
                            <a:schemeClr val="tx1"/>
                          </a:solidFill>
                          <a:latin typeface="+mn-ea"/>
                          <a:ea typeface="+mn-ea"/>
                          <a:cs typeface="+mn-cs"/>
                        </a:rPr>
                        <a:t>out</a:t>
                      </a:r>
                      <a:r>
                        <a:rPr lang="zh-CN" altLang="en-US" sz="1800" b="1" kern="1200" baseline="0" dirty="0" smtClean="0">
                          <a:solidFill>
                            <a:schemeClr val="tx1"/>
                          </a:solidFill>
                          <a:latin typeface="+mn-ea"/>
                          <a:ea typeface="+mn-ea"/>
                          <a:cs typeface="+mn-cs"/>
                        </a:rPr>
                        <a:t>，</a:t>
                      </a:r>
                      <a:r>
                        <a:rPr lang="en-US" altLang="zh-CN" sz="1800" b="1" kern="1200" baseline="0" dirty="0" err="1" smtClean="0">
                          <a:solidFill>
                            <a:schemeClr val="tx1"/>
                          </a:solidFill>
                          <a:latin typeface="+mn-ea"/>
                          <a:ea typeface="+mn-ea"/>
                          <a:cs typeface="+mn-cs"/>
                        </a:rPr>
                        <a:t>P</a:t>
                      </a:r>
                      <a:r>
                        <a:rPr lang="en-US" altLang="zh-CN" sz="1800" b="1" kern="1200" dirty="0" err="1" smtClean="0">
                          <a:solidFill>
                            <a:schemeClr val="tx1"/>
                          </a:solidFill>
                          <a:latin typeface="+mn-ea"/>
                          <a:ea typeface="+mn-ea"/>
                          <a:cs typeface="+mn-cs"/>
                        </a:rPr>
                        <a:t>C</a:t>
                      </a:r>
                      <a:r>
                        <a:rPr lang="en-US" altLang="zh-CN" sz="1800" b="1" kern="1200" baseline="-25000" dirty="0" err="1" smtClean="0">
                          <a:solidFill>
                            <a:schemeClr val="tx1"/>
                          </a:solidFill>
                          <a:latin typeface="+mn-ea"/>
                          <a:ea typeface="+mn-ea"/>
                          <a:cs typeface="+mn-cs"/>
                        </a:rPr>
                        <a:t>in</a:t>
                      </a:r>
                      <a:r>
                        <a:rPr lang="en-US" altLang="zh-CN" sz="1800" b="1" kern="1200" dirty="0" smtClean="0">
                          <a:solidFill>
                            <a:schemeClr val="tx1"/>
                          </a:solidFill>
                          <a:latin typeface="+mn-ea"/>
                          <a:ea typeface="+mn-ea"/>
                          <a:cs typeface="+mn-cs"/>
                        </a:rPr>
                        <a:t>=</a:t>
                      </a:r>
                      <a:r>
                        <a:rPr lang="en-US" altLang="zh-CN" sz="1800" b="1" kern="1200" dirty="0" err="1" smtClean="0">
                          <a:solidFill>
                            <a:schemeClr val="tx1"/>
                          </a:solidFill>
                          <a:latin typeface="+mn-ea"/>
                          <a:ea typeface="+mn-ea"/>
                          <a:cs typeface="+mn-cs"/>
                        </a:rPr>
                        <a:t>PSW.equal</a:t>
                      </a:r>
                      <a:endParaRPr lang="zh-CN" altLang="en-US" sz="18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RegDst</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baseline="-25000" dirty="0">
                          <a:solidFill>
                            <a:schemeClr val="tx1"/>
                          </a:solidFill>
                          <a:latin typeface="+mn-ea"/>
                          <a:ea typeface="+mn-ea"/>
                        </a:rPr>
                        <a:t> </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753570" y="1002993"/>
            <a:ext cx="3421309"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取指</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238" name="表格 237"/>
          <p:cNvGraphicFramePr>
            <a:graphicFrameLocks noGrp="1"/>
          </p:cNvGraphicFramePr>
          <p:nvPr/>
        </p:nvGraphicFramePr>
        <p:xfrm>
          <a:off x="4299337" y="686271"/>
          <a:ext cx="5458801" cy="1611825"/>
        </p:xfrm>
        <a:graphic>
          <a:graphicData uri="http://schemas.openxmlformats.org/drawingml/2006/table">
            <a:tbl>
              <a:tblPr firstRow="1" bandRow="1">
                <a:tableStyleId>{5C22544A-7EE6-4342-B048-85BDC9FD1C3A}</a:tableStyleId>
              </a:tblPr>
              <a:tblGrid>
                <a:gridCol w="663251"/>
                <a:gridCol w="2300586"/>
                <a:gridCol w="2494964"/>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endParaRPr lang="zh-CN" altLang="en-US" sz="14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r>
            </a:tbl>
          </a:graphicData>
        </a:graphic>
      </p:graphicFrame>
      <p:grpSp>
        <p:nvGrpSpPr>
          <p:cNvPr id="3" name="组合 2"/>
          <p:cNvGrpSpPr/>
          <p:nvPr/>
        </p:nvGrpSpPr>
        <p:grpSpPr>
          <a:xfrm>
            <a:off x="521751" y="2424941"/>
            <a:ext cx="10987725" cy="1674619"/>
            <a:chOff x="521751" y="2424941"/>
            <a:chExt cx="10987725" cy="1674619"/>
          </a:xfrm>
        </p:grpSpPr>
        <p:grpSp>
          <p:nvGrpSpPr>
            <p:cNvPr id="6" name="组合 5"/>
            <p:cNvGrpSpPr/>
            <p:nvPr/>
          </p:nvGrpSpPr>
          <p:grpSpPr>
            <a:xfrm>
              <a:off x="521751" y="2457381"/>
              <a:ext cx="10987725" cy="1642179"/>
              <a:chOff x="521751" y="2105222"/>
              <a:chExt cx="10987725" cy="1642179"/>
            </a:xfrm>
          </p:grpSpPr>
          <p:sp>
            <p:nvSpPr>
              <p:cNvPr id="7" name="文本框 6"/>
              <p:cNvSpPr txBox="1"/>
              <p:nvPr/>
            </p:nvSpPr>
            <p:spPr>
              <a:xfrm>
                <a:off x="521751"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00000</a:t>
                </a:r>
                <a:r>
                  <a:rPr lang="en-US" altLang="zh-CN" sz="1895" dirty="0"/>
                  <a:t>  </a:t>
                </a:r>
                <a:endParaRPr lang="zh-CN" altLang="en-US" sz="1895" dirty="0"/>
              </a:p>
            </p:txBody>
          </p:sp>
          <p:grpSp>
            <p:nvGrpSpPr>
              <p:cNvPr id="8" name="组合 7"/>
              <p:cNvGrpSpPr/>
              <p:nvPr/>
            </p:nvGrpSpPr>
            <p:grpSpPr>
              <a:xfrm>
                <a:off x="1671801" y="2105222"/>
                <a:ext cx="8991274" cy="1642179"/>
                <a:chOff x="1593519" y="4124522"/>
                <a:chExt cx="8991274" cy="1642179"/>
              </a:xfrm>
            </p:grpSpPr>
            <p:grpSp>
              <p:nvGrpSpPr>
                <p:cNvPr id="10" name="组合 9"/>
                <p:cNvGrpSpPr/>
                <p:nvPr/>
              </p:nvGrpSpPr>
              <p:grpSpPr>
                <a:xfrm>
                  <a:off x="1722981" y="4957156"/>
                  <a:ext cx="8861812" cy="809545"/>
                  <a:chOff x="1885396" y="5530038"/>
                  <a:chExt cx="9346443" cy="853817"/>
                </a:xfrm>
              </p:grpSpPr>
              <p:sp>
                <p:nvSpPr>
                  <p:cNvPr id="71" name="矩形 70"/>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2" name="矩形 71"/>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3" name="矩形 72"/>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4" name="矩形 73"/>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5" name="矩形 74"/>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6" name="矩形 75"/>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0" name="矩形 79"/>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3" name="矩形 82"/>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4" name="矩形 83"/>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5" name="矩形 84"/>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99" name="组合 98"/>
                  <p:cNvGrpSpPr/>
                  <p:nvPr/>
                </p:nvGrpSpPr>
                <p:grpSpPr>
                  <a:xfrm>
                    <a:off x="1892871" y="5914604"/>
                    <a:ext cx="9338968" cy="469251"/>
                    <a:chOff x="2346480" y="4271888"/>
                    <a:chExt cx="9338968" cy="469251"/>
                  </a:xfrm>
                  <a:noFill/>
                </p:grpSpPr>
                <p:sp>
                  <p:nvSpPr>
                    <p:cNvPr id="100" name="矩形 99"/>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101" name="矩形 100"/>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2" name="矩形 101"/>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03" name="矩形 102"/>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04" name="矩形 103"/>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05" name="矩形 104"/>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06" name="矩形 105"/>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07" name="矩形 106"/>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13" name="矩形 112"/>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24" name="矩形 123"/>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28" name="矩形 127"/>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1" name="组合 10"/>
                <p:cNvGrpSpPr/>
                <p:nvPr/>
              </p:nvGrpSpPr>
              <p:grpSpPr>
                <a:xfrm>
                  <a:off x="1593519" y="4124522"/>
                  <a:ext cx="8980947" cy="1270819"/>
                  <a:chOff x="1593519" y="4124522"/>
                  <a:chExt cx="8980947" cy="1270819"/>
                </a:xfrm>
              </p:grpSpPr>
              <p:cxnSp>
                <p:nvCxnSpPr>
                  <p:cNvPr id="12" name="直接箭头连接符 11"/>
                  <p:cNvCxnSpPr/>
                  <p:nvPr/>
                </p:nvCxnSpPr>
                <p:spPr>
                  <a:xfrm flipV="1">
                    <a:off x="2187989" y="4394964"/>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2784610" y="4384916"/>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413205" y="4394964"/>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4009826" y="4415060"/>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4638421" y="4384916"/>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235042" y="4384916"/>
                    <a:ext cx="0" cy="576000"/>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5863637" y="4405012"/>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6460258" y="4374868"/>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088853" y="4384916"/>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7685474" y="4394964"/>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8295596" y="4384916"/>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593519" y="4124522"/>
                    <a:ext cx="6987258" cy="626089"/>
                    <a:chOff x="1593519" y="4124522"/>
                    <a:chExt cx="6987258" cy="626089"/>
                  </a:xfrm>
                </p:grpSpPr>
                <p:sp>
                  <p:nvSpPr>
                    <p:cNvPr id="49" name="文本框 48"/>
                    <p:cNvSpPr txBox="1"/>
                    <p:nvPr/>
                  </p:nvSpPr>
                  <p:spPr>
                    <a:xfrm>
                      <a:off x="1593519" y="4353575"/>
                      <a:ext cx="591829" cy="296556"/>
                    </a:xfrm>
                    <a:prstGeom prst="rect">
                      <a:avLst/>
                    </a:prstGeom>
                    <a:noFill/>
                  </p:spPr>
                  <p:txBody>
                    <a:bodyPr wrap="none" rtlCol="0">
                      <a:spAutoFit/>
                    </a:bodyPr>
                    <a:lstStyle/>
                    <a:p>
                      <a:r>
                        <a:rPr lang="en-US" altLang="zh-CN" sz="1325" b="1" i="1"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1942788" y="4124522"/>
                      <a:ext cx="588623"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1" name="文本框 50"/>
                    <p:cNvSpPr txBox="1"/>
                    <p:nvPr/>
                  </p:nvSpPr>
                  <p:spPr>
                    <a:xfrm>
                      <a:off x="2520922" y="4164714"/>
                      <a:ext cx="465192"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3060677" y="4174764"/>
                      <a:ext cx="740908" cy="432683"/>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3770593" y="4164714"/>
                      <a:ext cx="510076"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4362285" y="414461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5038794" y="4164714"/>
                      <a:ext cx="410690" cy="296556"/>
                    </a:xfrm>
                    <a:prstGeom prst="rect">
                      <a:avLst/>
                    </a:prstGeom>
                    <a:noFill/>
                  </p:spPr>
                  <p:txBody>
                    <a:bodyPr wrap="none" rtlCol="0">
                      <a:spAutoFit/>
                    </a:bodyPr>
                    <a:lstStyle/>
                    <a:p>
                      <a:r>
                        <a:rPr lang="en-US" altLang="zh-CN" sz="1325" b="1" i="1"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sp>
                  <p:nvSpPr>
                    <p:cNvPr id="56" name="文本框 55"/>
                    <p:cNvSpPr txBox="1"/>
                    <p:nvPr/>
                  </p:nvSpPr>
                  <p:spPr>
                    <a:xfrm>
                      <a:off x="5623154" y="4154670"/>
                      <a:ext cx="465192"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6189452" y="4154666"/>
                      <a:ext cx="570990"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2233969" y="4373671"/>
                      <a:ext cx="455574"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2733403" y="4423911"/>
                      <a:ext cx="712054"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3372505" y="4424181"/>
                      <a:ext cx="702436" cy="297004"/>
                    </a:xfrm>
                    <a:prstGeom prst="rect">
                      <a:avLst/>
                    </a:prstGeom>
                    <a:noFill/>
                  </p:spPr>
                  <p:txBody>
                    <a:bodyPr wrap="none" rtlCol="0">
                      <a:spAutoFit/>
                    </a:bodyPr>
                    <a:lstStyle/>
                    <a:p>
                      <a:r>
                        <a:rPr lang="en-US" altLang="zh-CN" sz="1330"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4096598" y="4444007"/>
                      <a:ext cx="534121" cy="296556"/>
                    </a:xfrm>
                    <a:prstGeom prst="rect">
                      <a:avLst/>
                    </a:prstGeom>
                    <a:noFill/>
                  </p:spPr>
                  <p:txBody>
                    <a:bodyPr wrap="none" rtlCol="0">
                      <a:spAutoFit/>
                    </a:bodyPr>
                    <a:lstStyle/>
                    <a:p>
                      <a:r>
                        <a:rPr lang="en-US" altLang="zh-CN" sz="1325" b="1" i="1"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4664018" y="4413863"/>
                      <a:ext cx="562975"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5355339" y="4383720"/>
                      <a:ext cx="405880"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5839076" y="4413863"/>
                      <a:ext cx="644857"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6787970" y="4194858"/>
                      <a:ext cx="545342"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7727094" y="4454055"/>
                      <a:ext cx="562975"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7436404" y="4194862"/>
                      <a:ext cx="526106"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7181299" y="4413863"/>
                      <a:ext cx="365806"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8024022" y="4204906"/>
                      <a:ext cx="556755" cy="296556"/>
                    </a:xfrm>
                    <a:prstGeom prst="rect">
                      <a:avLst/>
                    </a:prstGeom>
                    <a:noFill/>
                  </p:spPr>
                  <p:txBody>
                    <a:bodyPr wrap="none" rtlCol="0">
                      <a:spAutoFit/>
                    </a:bodyPr>
                    <a:lstStyle/>
                    <a:p>
                      <a:r>
                        <a:rPr lang="en-US" altLang="zh-CN" sz="1325" b="1" i="1" dirty="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6419014" y="4433959"/>
                      <a:ext cx="713657"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4" name="直接箭头连接符 23"/>
                  <p:cNvCxnSpPr/>
                  <p:nvPr/>
                </p:nvCxnSpPr>
                <p:spPr>
                  <a:xfrm flipV="1">
                    <a:off x="1887550" y="4649732"/>
                    <a:ext cx="0" cy="324000"/>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484171" y="4639684"/>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3112766" y="4649732"/>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3709387" y="4659780"/>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337982" y="4659780"/>
                    <a:ext cx="0" cy="324000"/>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4934603" y="4629636"/>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5563198" y="4659780"/>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159819" y="4639684"/>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6788414" y="4639684"/>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385035" y="4649732"/>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7995158" y="4639684"/>
                    <a:ext cx="0" cy="324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8401785" y="4164719"/>
                    <a:ext cx="794636" cy="808692"/>
                    <a:chOff x="8929458" y="4694264"/>
                    <a:chExt cx="838093" cy="852917"/>
                  </a:xfrm>
                </p:grpSpPr>
                <p:cxnSp>
                  <p:nvCxnSpPr>
                    <p:cNvPr id="45" name="直接箭头连接符 44"/>
                    <p:cNvCxnSpPr/>
                    <p:nvPr/>
                  </p:nvCxnSpPr>
                  <p:spPr>
                    <a:xfrm flipV="1">
                      <a:off x="9461374" y="4939681"/>
                      <a:ext cx="0" cy="607500"/>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9141056" y="5168122"/>
                      <a:ext cx="0" cy="341719"/>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929458" y="4999424"/>
                      <a:ext cx="419624" cy="312774"/>
                    </a:xfrm>
                    <a:prstGeom prst="rect">
                      <a:avLst/>
                    </a:prstGeom>
                    <a:noFill/>
                  </p:spPr>
                  <p:txBody>
                    <a:bodyPr wrap="none" rtlCol="0">
                      <a:spAutoFit/>
                    </a:bodyPr>
                    <a:lstStyle/>
                    <a:p>
                      <a:pPr algn="ctr"/>
                      <a:r>
                        <a:rPr lang="en-US" altLang="zh-CN" sz="1325" b="1" dirty="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dirty="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8" name="文本框 47"/>
                    <p:cNvSpPr txBox="1"/>
                    <p:nvPr/>
                  </p:nvSpPr>
                  <p:spPr>
                    <a:xfrm>
                      <a:off x="9158843" y="4694264"/>
                      <a:ext cx="608708" cy="312774"/>
                    </a:xfrm>
                    <a:prstGeom prst="rect">
                      <a:avLst/>
                    </a:prstGeom>
                    <a:noFill/>
                  </p:spPr>
                  <p:txBody>
                    <a:bodyPr wrap="none" rtlCol="0">
                      <a:spAutoFit/>
                    </a:bodyPr>
                    <a:lstStyle/>
                    <a:p>
                      <a:pPr algn="ctr"/>
                      <a:r>
                        <a:rPr lang="en-US" altLang="zh-CN" sz="1325" b="1" dirty="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dirty="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dirty="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6" name="组合 35"/>
                  <p:cNvGrpSpPr/>
                  <p:nvPr/>
                </p:nvGrpSpPr>
                <p:grpSpPr>
                  <a:xfrm>
                    <a:off x="9204020" y="4210243"/>
                    <a:ext cx="1211159" cy="756956"/>
                    <a:chOff x="9778247" y="4742277"/>
                    <a:chExt cx="1277395" cy="798352"/>
                  </a:xfrm>
                </p:grpSpPr>
                <p:cxnSp>
                  <p:nvCxnSpPr>
                    <p:cNvPr id="39" name="直接箭头连接符 3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4" name="直接箭头连接符 4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 name="矩形 3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9" name="文本框 8"/>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1</a:t>
                </a:r>
                <a:r>
                  <a:rPr lang="en-US" altLang="zh-CN" sz="2655">
                    <a:solidFill>
                      <a:srgbClr val="FF6600"/>
                    </a:solidFill>
                  </a:rPr>
                  <a:t>  </a:t>
                </a:r>
                <a:endParaRPr lang="zh-CN" altLang="en-US" sz="2655" dirty="0">
                  <a:solidFill>
                    <a:srgbClr val="FF6600"/>
                  </a:solidFill>
                </a:endParaRPr>
              </a:p>
            </p:txBody>
          </p:sp>
        </p:grpSp>
        <p:grpSp>
          <p:nvGrpSpPr>
            <p:cNvPr id="2" name="组合 1"/>
            <p:cNvGrpSpPr/>
            <p:nvPr/>
          </p:nvGrpSpPr>
          <p:grpSpPr>
            <a:xfrm>
              <a:off x="1333662" y="2424941"/>
              <a:ext cx="497252" cy="1296289"/>
              <a:chOff x="1333662" y="2424941"/>
              <a:chExt cx="497252" cy="1296289"/>
            </a:xfrm>
          </p:grpSpPr>
          <p:sp>
            <p:nvSpPr>
              <p:cNvPr id="239" name="矩形 238"/>
              <p:cNvSpPr/>
              <p:nvPr/>
            </p:nvSpPr>
            <p:spPr bwMode="auto">
              <a:xfrm>
                <a:off x="1480124" y="32830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cxnSp>
            <p:nvCxnSpPr>
              <p:cNvPr id="240" name="直接箭头连接符 239"/>
              <p:cNvCxnSpPr/>
              <p:nvPr/>
            </p:nvCxnSpPr>
            <p:spPr>
              <a:xfrm flipV="1">
                <a:off x="1645246" y="2720543"/>
                <a:ext cx="0" cy="576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41" name="文本框 240"/>
              <p:cNvSpPr txBox="1"/>
              <p:nvPr/>
            </p:nvSpPr>
            <p:spPr>
              <a:xfrm>
                <a:off x="1333662" y="2424941"/>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grpSp>
      </p:grpSp>
      <p:grpSp>
        <p:nvGrpSpPr>
          <p:cNvPr id="248" name="组合 247"/>
          <p:cNvGrpSpPr/>
          <p:nvPr/>
        </p:nvGrpSpPr>
        <p:grpSpPr>
          <a:xfrm>
            <a:off x="525849" y="3985055"/>
            <a:ext cx="10986520" cy="763125"/>
            <a:chOff x="525849" y="3985055"/>
            <a:chExt cx="10986520" cy="763125"/>
          </a:xfrm>
        </p:grpSpPr>
        <p:grpSp>
          <p:nvGrpSpPr>
            <p:cNvPr id="129" name="组合 128"/>
            <p:cNvGrpSpPr/>
            <p:nvPr/>
          </p:nvGrpSpPr>
          <p:grpSpPr>
            <a:xfrm>
              <a:off x="525849" y="3985055"/>
              <a:ext cx="10986520" cy="763125"/>
              <a:chOff x="525849" y="3618230"/>
              <a:chExt cx="10986520" cy="763125"/>
            </a:xfrm>
          </p:grpSpPr>
          <p:sp>
            <p:nvSpPr>
              <p:cNvPr id="130" name="文本框 129"/>
              <p:cNvSpPr txBox="1"/>
              <p:nvPr/>
            </p:nvSpPr>
            <p:spPr>
              <a:xfrm>
                <a:off x="525849"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00001</a:t>
                </a:r>
                <a:r>
                  <a:rPr lang="en-US" altLang="zh-CN" sz="1895" dirty="0"/>
                  <a:t>  </a:t>
                </a:r>
                <a:endParaRPr lang="zh-CN" altLang="en-US" sz="1895" dirty="0"/>
              </a:p>
            </p:txBody>
          </p:sp>
          <p:sp>
            <p:nvSpPr>
              <p:cNvPr id="131" name="矩形 130"/>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2" name="矩形 131"/>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3" name="矩形 132"/>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4" name="矩形 133"/>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5" name="矩形 134"/>
              <p:cNvSpPr/>
              <p:nvPr/>
            </p:nvSpPr>
            <p:spPr bwMode="auto">
              <a:xfrm>
                <a:off x="302737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6" name="矩形 135"/>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7" name="矩形 136"/>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8" name="矩形 137"/>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8" name="矩形 147"/>
              <p:cNvSpPr/>
              <p:nvPr/>
            </p:nvSpPr>
            <p:spPr bwMode="auto">
              <a:xfrm>
                <a:off x="6999165"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7304671"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50" name="矩形 149"/>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6" name="矩形 155"/>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0" name="矩形 159"/>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161" name="文本框 160"/>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162" name="文本框 161"/>
              <p:cNvSpPr txBox="1"/>
              <p:nvPr/>
            </p:nvSpPr>
            <p:spPr>
              <a:xfrm>
                <a:off x="7257037" y="3618230"/>
                <a:ext cx="40748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43" name="矩形 242"/>
            <p:cNvSpPr/>
            <p:nvPr/>
          </p:nvSpPr>
          <p:spPr bwMode="auto">
            <a:xfrm>
              <a:off x="1486728" y="4262956"/>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grpSp>
        <p:nvGrpSpPr>
          <p:cNvPr id="249" name="组合 248"/>
          <p:cNvGrpSpPr/>
          <p:nvPr/>
        </p:nvGrpSpPr>
        <p:grpSpPr>
          <a:xfrm>
            <a:off x="517589" y="4789910"/>
            <a:ext cx="10987726" cy="760322"/>
            <a:chOff x="517589" y="4789910"/>
            <a:chExt cx="10987726" cy="760322"/>
          </a:xfrm>
        </p:grpSpPr>
        <p:grpSp>
          <p:nvGrpSpPr>
            <p:cNvPr id="163" name="组合 162"/>
            <p:cNvGrpSpPr/>
            <p:nvPr/>
          </p:nvGrpSpPr>
          <p:grpSpPr>
            <a:xfrm>
              <a:off x="517589" y="4789910"/>
              <a:ext cx="10987726" cy="760322"/>
              <a:chOff x="517589" y="4570684"/>
              <a:chExt cx="10987726" cy="760322"/>
            </a:xfrm>
          </p:grpSpPr>
          <p:grpSp>
            <p:nvGrpSpPr>
              <p:cNvPr id="164" name="组合 163"/>
              <p:cNvGrpSpPr/>
              <p:nvPr/>
            </p:nvGrpSpPr>
            <p:grpSpPr>
              <a:xfrm>
                <a:off x="517589" y="4830101"/>
                <a:ext cx="10987726" cy="500905"/>
                <a:chOff x="517589" y="4830101"/>
                <a:chExt cx="10987726" cy="500905"/>
              </a:xfrm>
            </p:grpSpPr>
            <p:sp>
              <p:nvSpPr>
                <p:cNvPr id="169" name="文本框 168"/>
                <p:cNvSpPr txBox="1"/>
                <p:nvPr/>
              </p:nvSpPr>
              <p:spPr>
                <a:xfrm>
                  <a:off x="517589"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00010</a:t>
                  </a:r>
                  <a:r>
                    <a:rPr lang="en-US" altLang="zh-CN" sz="1895" dirty="0"/>
                    <a:t>  </a:t>
                  </a:r>
                  <a:endParaRPr lang="zh-CN" altLang="en-US" sz="1895" dirty="0"/>
                </a:p>
              </p:txBody>
            </p:sp>
            <p:sp>
              <p:nvSpPr>
                <p:cNvPr id="170" name="矩形 169"/>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1" name="矩形 170"/>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2" name="矩形 171"/>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3" name="矩形 172"/>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4" name="矩形 173"/>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5" name="矩形 174"/>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6" name="矩形 175"/>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3937739"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8" name="矩形 177"/>
                <p:cNvSpPr/>
                <p:nvPr/>
              </p:nvSpPr>
              <p:spPr bwMode="auto">
                <a:xfrm>
                  <a:off x="423986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454566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0" name="矩形 179"/>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5" name="矩形 184"/>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7" name="矩形 186"/>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7908930"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91" name="矩形 190"/>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6" name="矩形 195"/>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198" name="矩形 197"/>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9" name="矩形 198"/>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00" name="文本框 199"/>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165" name="文本框 164"/>
              <p:cNvSpPr txBox="1"/>
              <p:nvPr/>
            </p:nvSpPr>
            <p:spPr>
              <a:xfrm>
                <a:off x="3843306" y="4570684"/>
                <a:ext cx="510076"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6" name="文本框 165"/>
              <p:cNvSpPr txBox="1"/>
              <p:nvPr/>
            </p:nvSpPr>
            <p:spPr>
              <a:xfrm>
                <a:off x="4383655" y="4570684"/>
                <a:ext cx="639919"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7" name="文本框 166"/>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8" name="文本框 167"/>
              <p:cNvSpPr txBox="1"/>
              <p:nvPr/>
            </p:nvSpPr>
            <p:spPr>
              <a:xfrm>
                <a:off x="7767165" y="4570684"/>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46" name="矩形 245"/>
            <p:cNvSpPr/>
            <p:nvPr/>
          </p:nvSpPr>
          <p:spPr bwMode="auto">
            <a:xfrm>
              <a:off x="1502621" y="5069870"/>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grpSp>
        <p:nvGrpSpPr>
          <p:cNvPr id="250" name="组合 249"/>
          <p:cNvGrpSpPr/>
          <p:nvPr/>
        </p:nvGrpSpPr>
        <p:grpSpPr>
          <a:xfrm>
            <a:off x="524098" y="5564130"/>
            <a:ext cx="10974163" cy="761131"/>
            <a:chOff x="524098" y="5564130"/>
            <a:chExt cx="10974163" cy="761131"/>
          </a:xfrm>
        </p:grpSpPr>
        <p:grpSp>
          <p:nvGrpSpPr>
            <p:cNvPr id="201" name="组合 200"/>
            <p:cNvGrpSpPr/>
            <p:nvPr/>
          </p:nvGrpSpPr>
          <p:grpSpPr>
            <a:xfrm>
              <a:off x="524098" y="5564130"/>
              <a:ext cx="10974163" cy="761131"/>
              <a:chOff x="524098" y="5564130"/>
              <a:chExt cx="10974163" cy="761131"/>
            </a:xfrm>
          </p:grpSpPr>
          <p:grpSp>
            <p:nvGrpSpPr>
              <p:cNvPr id="202" name="组合 201"/>
              <p:cNvGrpSpPr/>
              <p:nvPr/>
            </p:nvGrpSpPr>
            <p:grpSpPr>
              <a:xfrm>
                <a:off x="524098" y="5564130"/>
                <a:ext cx="10974163" cy="761131"/>
                <a:chOff x="524098" y="5519526"/>
                <a:chExt cx="10974163" cy="761131"/>
              </a:xfrm>
            </p:grpSpPr>
            <p:sp>
              <p:nvSpPr>
                <p:cNvPr id="204" name="文本框 203"/>
                <p:cNvSpPr txBox="1"/>
                <p:nvPr/>
              </p:nvSpPr>
              <p:spPr>
                <a:xfrm>
                  <a:off x="524098" y="5838117"/>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00011</a:t>
                  </a:r>
                  <a:r>
                    <a:rPr lang="en-US" altLang="zh-CN" sz="1895" dirty="0"/>
                    <a:t>  </a:t>
                  </a:r>
                  <a:endParaRPr lang="zh-CN" altLang="en-US" sz="1895" dirty="0"/>
                </a:p>
              </p:txBody>
            </p:sp>
            <p:sp>
              <p:nvSpPr>
                <p:cNvPr id="205" name="矩形 204"/>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07" name="矩形 206"/>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576183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9" name="矩形 218"/>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8513486" y="5800852"/>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28" name="矩形 227"/>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1" name="矩形 230"/>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35" name="文本框 23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236" name="文本框 235"/>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37" name="文本框 236"/>
                <p:cNvSpPr txBox="1"/>
                <p:nvPr/>
              </p:nvSpPr>
              <p:spPr>
                <a:xfrm>
                  <a:off x="5678422" y="5519526"/>
                  <a:ext cx="465192"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03" name="文本框 202"/>
              <p:cNvSpPr txBox="1"/>
              <p:nvPr/>
            </p:nvSpPr>
            <p:spPr>
              <a:xfrm>
                <a:off x="8460126" y="5564130"/>
                <a:ext cx="397866" cy="296556"/>
              </a:xfrm>
              <a:prstGeom prst="rect">
                <a:avLst/>
              </a:prstGeom>
              <a:noFill/>
            </p:spPr>
            <p:txBody>
              <a:bodyPr wrap="none" rtlCol="0">
                <a:spAutoFit/>
              </a:bodyPr>
              <a:lstStyle/>
              <a:p>
                <a:pPr algn="ctr"/>
                <a:r>
                  <a:rPr lang="en-US" altLang="zh-CN" sz="1325"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
          <p:nvSpPr>
            <p:cNvPr id="247" name="矩形 246"/>
            <p:cNvSpPr/>
            <p:nvPr/>
          </p:nvSpPr>
          <p:spPr bwMode="auto">
            <a:xfrm>
              <a:off x="1469575" y="584071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blinds(vertical)">
                                      <p:cBhvr>
                                        <p:cTn id="12" dur="500"/>
                                        <p:tgtEl>
                                          <p:spTgt spid="2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49"/>
                                        </p:tgtEl>
                                        <p:attrNameLst>
                                          <p:attrName>style.visibility</p:attrName>
                                        </p:attrNameLst>
                                      </p:cBhvr>
                                      <p:to>
                                        <p:strVal val="visible"/>
                                      </p:to>
                                    </p:set>
                                    <p:animEffect transition="in" filter="blinds(vertical)">
                                      <p:cBhvr>
                                        <p:cTn id="17" dur="500"/>
                                        <p:tgtEl>
                                          <p:spTgt spid="2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blinds(vertical)">
                                      <p:cBhvr>
                                        <p:cTn id="22"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pSp>
        <p:nvGrpSpPr>
          <p:cNvPr id="5" name="组合 4"/>
          <p:cNvGrpSpPr/>
          <p:nvPr/>
        </p:nvGrpSpPr>
        <p:grpSpPr>
          <a:xfrm>
            <a:off x="472324" y="1799618"/>
            <a:ext cx="11136008" cy="1829011"/>
            <a:chOff x="373468" y="1924358"/>
            <a:chExt cx="11136008" cy="1829011"/>
          </a:xfrm>
        </p:grpSpPr>
        <p:sp>
          <p:nvSpPr>
            <p:cNvPr id="6" name="文本框 5"/>
            <p:cNvSpPr txBox="1"/>
            <p:nvPr/>
          </p:nvSpPr>
          <p:spPr>
            <a:xfrm>
              <a:off x="373468"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00100</a:t>
              </a:r>
              <a:r>
                <a:rPr lang="en-US" altLang="zh-CN" sz="1895" dirty="0"/>
                <a:t>  </a:t>
              </a:r>
              <a:endParaRPr lang="zh-CN" altLang="en-US" sz="1895" dirty="0"/>
            </a:p>
          </p:txBody>
        </p:sp>
        <p:grpSp>
          <p:nvGrpSpPr>
            <p:cNvPr id="7" name="组合 6"/>
            <p:cNvGrpSpPr/>
            <p:nvPr/>
          </p:nvGrpSpPr>
          <p:grpSpPr>
            <a:xfrm>
              <a:off x="1671801" y="1924358"/>
              <a:ext cx="8991274" cy="1829011"/>
              <a:chOff x="1593519" y="3943658"/>
              <a:chExt cx="8991274" cy="1829011"/>
            </a:xfrm>
          </p:grpSpPr>
          <p:grpSp>
            <p:nvGrpSpPr>
              <p:cNvPr id="9" name="组合 8"/>
              <p:cNvGrpSpPr/>
              <p:nvPr/>
            </p:nvGrpSpPr>
            <p:grpSpPr>
              <a:xfrm>
                <a:off x="1722981" y="4957158"/>
                <a:ext cx="8861812" cy="815511"/>
                <a:chOff x="1885396" y="5530038"/>
                <a:chExt cx="9346443" cy="860109"/>
              </a:xfrm>
            </p:grpSpPr>
            <p:sp>
              <p:nvSpPr>
                <p:cNvPr id="70" name="矩形 69"/>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 name="矩形 70"/>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2" name="矩形 71"/>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73" name="矩形 72"/>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4" name="矩形 73"/>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5" name="矩形 74"/>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6" name="矩形 75"/>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2" name="矩形 81"/>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4" name="矩形 83"/>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5" name="矩形 84"/>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98" name="组合 97"/>
                <p:cNvGrpSpPr/>
                <p:nvPr/>
              </p:nvGrpSpPr>
              <p:grpSpPr>
                <a:xfrm>
                  <a:off x="1892871" y="5920581"/>
                  <a:ext cx="9338968" cy="469566"/>
                  <a:chOff x="2346480" y="4277865"/>
                  <a:chExt cx="9338968" cy="469566"/>
                </a:xfrm>
                <a:noFill/>
              </p:grpSpPr>
              <p:sp>
                <p:nvSpPr>
                  <p:cNvPr id="99" name="矩形 98"/>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1</a:t>
                    </a:r>
                    <a:endParaRPr lang="zh-CN" altLang="en-US" sz="1325" dirty="0">
                      <a:latin typeface="Segoe UI" panose="020B0502040204020203" pitchFamily="34" charset="0"/>
                      <a:cs typeface="Segoe UI" panose="020B0502040204020203" pitchFamily="34" charset="0"/>
                    </a:endParaRPr>
                  </a:p>
                </p:txBody>
              </p:sp>
              <p:sp>
                <p:nvSpPr>
                  <p:cNvPr id="100" name="矩形 99"/>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1" name="矩形 100"/>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02" name="矩形 101"/>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03" name="矩形 102"/>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04" name="矩形 103"/>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05" name="矩形 104"/>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06" name="矩形 105"/>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07" name="矩形 106"/>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13" name="矩形 112"/>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25</a:t>
                    </a:r>
                    <a:endParaRPr lang="zh-CN" altLang="en-US" sz="1325" dirty="0">
                      <a:latin typeface="Segoe UI" panose="020B0502040204020203" pitchFamily="34" charset="0"/>
                      <a:cs typeface="Segoe UI" panose="020B0502040204020203" pitchFamily="34" charset="0"/>
                    </a:endParaRPr>
                  </a:p>
                </p:txBody>
              </p:sp>
              <p:sp>
                <p:nvSpPr>
                  <p:cNvPr id="124" name="矩形 123"/>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0" name="组合 9"/>
              <p:cNvGrpSpPr/>
              <p:nvPr/>
            </p:nvGrpSpPr>
            <p:grpSpPr>
              <a:xfrm>
                <a:off x="1593519" y="3943658"/>
                <a:ext cx="8980947" cy="1451683"/>
                <a:chOff x="1593519" y="3943658"/>
                <a:chExt cx="8980947" cy="1451683"/>
              </a:xfrm>
            </p:grpSpPr>
            <p:cxnSp>
              <p:nvCxnSpPr>
                <p:cNvPr id="11" name="直接箭头连接符 10"/>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593519" y="3943658"/>
                  <a:ext cx="6987258" cy="656951"/>
                  <a:chOff x="1593519" y="3943658"/>
                  <a:chExt cx="6987258" cy="656951"/>
                </a:xfrm>
              </p:grpSpPr>
              <p:sp>
                <p:nvSpPr>
                  <p:cNvPr id="48" name="文本框 47"/>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49" name="文本框 48"/>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0" name="文本框 49"/>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5" name="文本框 54"/>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3" name="直接箭头连接符 22"/>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8401790" y="3943659"/>
                  <a:ext cx="824780" cy="1025994"/>
                  <a:chOff x="8929458" y="4461114"/>
                  <a:chExt cx="869885" cy="1082103"/>
                </a:xfrm>
              </p:grpSpPr>
              <p:cxnSp>
                <p:nvCxnSpPr>
                  <p:cNvPr id="44" name="直接箭头连接符 43"/>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7" name="文本框 46"/>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5" name="组合 34"/>
                <p:cNvGrpSpPr/>
                <p:nvPr/>
              </p:nvGrpSpPr>
              <p:grpSpPr>
                <a:xfrm>
                  <a:off x="9204020" y="4210243"/>
                  <a:ext cx="1211159" cy="756956"/>
                  <a:chOff x="9778247" y="4742277"/>
                  <a:chExt cx="1277395" cy="798352"/>
                </a:xfrm>
              </p:grpSpPr>
              <p:cxnSp>
                <p:nvCxnSpPr>
                  <p:cNvPr id="38" name="直接箭头连接符 37"/>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3" name="直接箭头连接符 42"/>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 name="矩形 36"/>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8" name="文本框 7"/>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128" name="组合 127"/>
          <p:cNvGrpSpPr/>
          <p:nvPr/>
        </p:nvGrpSpPr>
        <p:grpSpPr>
          <a:xfrm>
            <a:off x="476421" y="3518204"/>
            <a:ext cx="11134804" cy="763125"/>
            <a:chOff x="377565" y="3618230"/>
            <a:chExt cx="11134804" cy="763125"/>
          </a:xfrm>
        </p:grpSpPr>
        <p:sp>
          <p:nvSpPr>
            <p:cNvPr id="129" name="文本框 128"/>
            <p:cNvSpPr txBox="1"/>
            <p:nvPr/>
          </p:nvSpPr>
          <p:spPr>
            <a:xfrm>
              <a:off x="377565"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00101</a:t>
              </a:r>
              <a:r>
                <a:rPr lang="en-US" altLang="zh-CN" sz="1895" dirty="0"/>
                <a:t>  </a:t>
              </a:r>
              <a:endParaRPr lang="zh-CN" altLang="en-US" sz="1895" dirty="0"/>
            </a:p>
          </p:txBody>
        </p:sp>
        <p:sp>
          <p:nvSpPr>
            <p:cNvPr id="130" name="矩形 129"/>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1" name="矩形 130"/>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2" name="矩形 131"/>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3" name="矩形 132"/>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4" name="矩形 133"/>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35" name="矩形 134"/>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6" name="矩形 135"/>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7" name="矩形 136"/>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8" name="矩形 137"/>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48" name="矩形 147"/>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0" name="矩形 149"/>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56" name="矩形 155"/>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160" name="文本框 159"/>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161" name="文本框 160"/>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2" name="文本框 161"/>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63" name="组合 162"/>
          <p:cNvGrpSpPr/>
          <p:nvPr/>
        </p:nvGrpSpPr>
        <p:grpSpPr>
          <a:xfrm>
            <a:off x="480518" y="4285303"/>
            <a:ext cx="11123653" cy="760322"/>
            <a:chOff x="381662" y="4570684"/>
            <a:chExt cx="11123653" cy="760322"/>
          </a:xfrm>
        </p:grpSpPr>
        <p:grpSp>
          <p:nvGrpSpPr>
            <p:cNvPr id="164" name="组合 163"/>
            <p:cNvGrpSpPr/>
            <p:nvPr/>
          </p:nvGrpSpPr>
          <p:grpSpPr>
            <a:xfrm>
              <a:off x="381662" y="4830101"/>
              <a:ext cx="11123653" cy="500905"/>
              <a:chOff x="381662" y="4830101"/>
              <a:chExt cx="11123653" cy="500905"/>
            </a:xfrm>
          </p:grpSpPr>
          <p:sp>
            <p:nvSpPr>
              <p:cNvPr id="167" name="文本框 166"/>
              <p:cNvSpPr txBox="1"/>
              <p:nvPr/>
            </p:nvSpPr>
            <p:spPr>
              <a:xfrm>
                <a:off x="381662"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00110</a:t>
                </a:r>
                <a:r>
                  <a:rPr lang="en-US" altLang="zh-CN" sz="1895" dirty="0"/>
                  <a:t>  </a:t>
                </a:r>
                <a:endParaRPr lang="zh-CN" altLang="en-US" sz="1895" dirty="0"/>
              </a:p>
            </p:txBody>
          </p:sp>
          <p:sp>
            <p:nvSpPr>
              <p:cNvPr id="168" name="矩形 167"/>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9" name="矩形 168"/>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0" name="矩形 169"/>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1" name="矩形 170"/>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2" name="矩形 171"/>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3" name="矩形 172"/>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4" name="矩形 173"/>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5" name="矩形 174"/>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6" name="矩形 175"/>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7" name="矩形 176"/>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8" name="矩形 177"/>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5" name="矩形 184"/>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7" name="矩形 186"/>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6" name="矩形 195"/>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8" name="文本框 197"/>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165" name="文本框 164"/>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6" name="文本框 165"/>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99" name="组合 198"/>
          <p:cNvGrpSpPr/>
          <p:nvPr/>
        </p:nvGrpSpPr>
        <p:grpSpPr>
          <a:xfrm>
            <a:off x="487027" y="5098218"/>
            <a:ext cx="11110090" cy="761131"/>
            <a:chOff x="388171" y="5519526"/>
            <a:chExt cx="11110090" cy="761131"/>
          </a:xfrm>
        </p:grpSpPr>
        <p:sp>
          <p:nvSpPr>
            <p:cNvPr id="200" name="文本框 199"/>
            <p:cNvSpPr txBox="1"/>
            <p:nvPr/>
          </p:nvSpPr>
          <p:spPr>
            <a:xfrm>
              <a:off x="388171"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00111</a:t>
              </a:r>
              <a:r>
                <a:rPr lang="en-US" altLang="zh-CN" sz="1895" dirty="0">
                  <a:latin typeface="Consolas" panose="020B0609020204030204" pitchFamily="49" charset="0"/>
                </a:rPr>
                <a:t> </a:t>
              </a:r>
              <a:r>
                <a:rPr lang="en-US" altLang="zh-CN" sz="1895" dirty="0"/>
                <a:t> </a:t>
              </a:r>
              <a:endParaRPr lang="zh-CN" altLang="en-US" sz="1895" dirty="0"/>
            </a:p>
          </p:txBody>
        </p:sp>
        <p:sp>
          <p:nvSpPr>
            <p:cNvPr id="201" name="矩形 200"/>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2" name="矩形 201"/>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3" name="矩形 202"/>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4" name="矩形 203"/>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7" name="矩形 206"/>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453861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790187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22" name="矩形 221"/>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31" name="文本框 230"/>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232" name="文本框 231"/>
            <p:cNvSpPr txBox="1"/>
            <p:nvPr/>
          </p:nvSpPr>
          <p:spPr>
            <a:xfrm>
              <a:off x="4389557" y="5519526"/>
              <a:ext cx="63190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33" name="文本框 232"/>
            <p:cNvSpPr txBox="1"/>
            <p:nvPr/>
          </p:nvSpPr>
          <p:spPr>
            <a:xfrm>
              <a:off x="7748373" y="5519526"/>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4" name="组合 233"/>
          <p:cNvGrpSpPr/>
          <p:nvPr/>
        </p:nvGrpSpPr>
        <p:grpSpPr>
          <a:xfrm>
            <a:off x="474670" y="5805815"/>
            <a:ext cx="11122447" cy="761131"/>
            <a:chOff x="375814" y="5519526"/>
            <a:chExt cx="11122447" cy="761131"/>
          </a:xfrm>
        </p:grpSpPr>
        <p:sp>
          <p:nvSpPr>
            <p:cNvPr id="235" name="文本框 234"/>
            <p:cNvSpPr txBox="1"/>
            <p:nvPr/>
          </p:nvSpPr>
          <p:spPr>
            <a:xfrm>
              <a:off x="375814"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01000</a:t>
              </a:r>
              <a:r>
                <a:rPr lang="en-US" altLang="zh-CN" sz="1895" dirty="0"/>
                <a:t>  </a:t>
              </a:r>
              <a:endParaRPr lang="zh-CN" altLang="en-US" sz="1895" dirty="0"/>
            </a:p>
          </p:txBody>
        </p:sp>
        <p:sp>
          <p:nvSpPr>
            <p:cNvPr id="236" name="矩形 23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38" name="矩形 23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545602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49" name="矩形 24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1" name="矩形 260"/>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2" name="矩形 261"/>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3" name="矩形 262"/>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4" name="矩形 263"/>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265" name="矩形 264"/>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66" name="文本框 265"/>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267" name="文本框 266"/>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68" name="文本框 267"/>
            <p:cNvSpPr txBox="1"/>
            <p:nvPr/>
          </p:nvSpPr>
          <p:spPr>
            <a:xfrm>
              <a:off x="5407118" y="5519526"/>
              <a:ext cx="40588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70" name="矩形 269"/>
          <p:cNvSpPr/>
          <p:nvPr/>
        </p:nvSpPr>
        <p:spPr bwMode="auto">
          <a:xfrm>
            <a:off x="1603362" y="2806377"/>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1" name="矩形 270"/>
          <p:cNvSpPr/>
          <p:nvPr/>
        </p:nvSpPr>
        <p:spPr bwMode="auto">
          <a:xfrm>
            <a:off x="1582292" y="3798868"/>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2" name="矩形 271"/>
          <p:cNvSpPr/>
          <p:nvPr/>
        </p:nvSpPr>
        <p:spPr bwMode="auto">
          <a:xfrm>
            <a:off x="1590780" y="456581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3" name="矩形 272"/>
          <p:cNvSpPr/>
          <p:nvPr/>
        </p:nvSpPr>
        <p:spPr bwMode="auto">
          <a:xfrm>
            <a:off x="1556098" y="538116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4" name="矩形 273"/>
          <p:cNvSpPr/>
          <p:nvPr/>
        </p:nvSpPr>
        <p:spPr bwMode="auto">
          <a:xfrm>
            <a:off x="1571009" y="6080654"/>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75" name="直接箭头连接符 274"/>
          <p:cNvCxnSpPr/>
          <p:nvPr/>
        </p:nvCxnSpPr>
        <p:spPr>
          <a:xfrm flipV="1">
            <a:off x="1740034" y="2065369"/>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6" name="文本框 275"/>
          <p:cNvSpPr txBox="1"/>
          <p:nvPr/>
        </p:nvSpPr>
        <p:spPr>
          <a:xfrm>
            <a:off x="1494833" y="1829689"/>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矩形 281"/>
          <p:cNvSpPr/>
          <p:nvPr/>
        </p:nvSpPr>
        <p:spPr>
          <a:xfrm>
            <a:off x="635311" y="94047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(LW)</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83" name="矩形 282"/>
          <p:cNvSpPr/>
          <p:nvPr/>
        </p:nvSpPr>
        <p:spPr bwMode="auto">
          <a:xfrm>
            <a:off x="1550970" y="3174612"/>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graphicFrame>
        <p:nvGraphicFramePr>
          <p:cNvPr id="285" name="表格 284"/>
          <p:cNvGraphicFramePr>
            <a:graphicFrameLocks noGrp="1"/>
          </p:cNvGraphicFramePr>
          <p:nvPr/>
        </p:nvGraphicFramePr>
        <p:xfrm>
          <a:off x="4067432" y="1090235"/>
          <a:ext cx="6817312" cy="475837"/>
        </p:xfrm>
        <a:graphic>
          <a:graphicData uri="http://schemas.openxmlformats.org/drawingml/2006/table">
            <a:tbl>
              <a:tblPr firstRow="1" bandRow="1">
                <a:tableStyleId>{5C22544A-7EE6-4342-B048-85BDC9FD1C3A}</a:tableStyleId>
              </a:tblPr>
              <a:tblGrid>
                <a:gridCol w="984923"/>
                <a:gridCol w="1655805"/>
                <a:gridCol w="1482811"/>
                <a:gridCol w="1445740"/>
                <a:gridCol w="1248033"/>
              </a:tblGrid>
              <a:tr h="475837">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smtClean="0">
                          <a:solidFill>
                            <a:schemeClr val="tx1"/>
                          </a:solidFill>
                          <a:latin typeface="+mn-ea"/>
                          <a:ea typeface="+mn-ea"/>
                        </a:rPr>
                        <a:t>Z</a:t>
                      </a:r>
                      <a:r>
                        <a:rPr lang="en-US" altLang="zh-CN" sz="1700" b="1" baseline="-25000" dirty="0" err="1"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err="1" smtClean="0">
                          <a:solidFill>
                            <a:schemeClr val="tx1"/>
                          </a:solidFill>
                          <a:latin typeface="+mn-ea"/>
                          <a:ea typeface="+mn-ea"/>
                        </a:rPr>
                        <a:t>AR</a:t>
                      </a:r>
                      <a:r>
                        <a:rPr lang="en-US" altLang="zh-CN" sz="1700" b="1" baseline="-25000" dirty="0" err="1" smtClean="0">
                          <a:solidFill>
                            <a:schemeClr val="tx1"/>
                          </a:solidFill>
                          <a:latin typeface="+mn-ea"/>
                          <a:ea typeface="+mn-ea"/>
                        </a:rPr>
                        <a:t>in</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err="1" smtClean="0">
                          <a:solidFill>
                            <a:schemeClr val="tx1"/>
                          </a:solidFill>
                          <a:latin typeface="+mn-ea"/>
                          <a:ea typeface="+mn-ea"/>
                        </a:rPr>
                        <a:t>DRE</a:t>
                      </a:r>
                      <a:r>
                        <a:rPr lang="en-US" altLang="zh-CN" sz="1800" b="1" baseline="-25000" dirty="0" err="1" smtClean="0">
                          <a:solidFill>
                            <a:schemeClr val="tx1"/>
                          </a:solidFill>
                          <a:latin typeface="+mn-ea"/>
                          <a:ea typeface="+mn-ea"/>
                        </a:rPr>
                        <a:t>in</a:t>
                      </a:r>
                      <a:r>
                        <a:rPr lang="en-US" altLang="zh-CN" sz="1800" b="1" baseline="-25000" dirty="0" smtClean="0">
                          <a:solidFill>
                            <a:schemeClr val="tx1"/>
                          </a:solidFill>
                          <a:latin typeface="+mn-ea"/>
                          <a:ea typeface="+mn-ea"/>
                        </a:rPr>
                        <a:t>,</a:t>
                      </a:r>
                      <a:r>
                        <a:rPr lang="en-US" altLang="zh-CN" sz="1800" b="1" dirty="0" smtClean="0">
                          <a:solidFill>
                            <a:schemeClr val="tx1"/>
                          </a:solidFill>
                          <a:latin typeface="+mn-ea"/>
                          <a:ea typeface="+mn-ea"/>
                        </a:rPr>
                        <a:t> Read</a:t>
                      </a:r>
                      <a:r>
                        <a:rPr lang="en-US" altLang="zh-CN" sz="1800" b="1" baseline="-25000" dirty="0" smtClean="0">
                          <a:solidFill>
                            <a:schemeClr val="tx1"/>
                          </a:solidFill>
                          <a:latin typeface="+mn-ea"/>
                          <a:ea typeface="+mn-ea"/>
                        </a:rPr>
                        <a:t> </a:t>
                      </a:r>
                      <a:endParaRPr lang="zh-CN" altLang="en-US" sz="18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err="1" smtClean="0">
                          <a:solidFill>
                            <a:schemeClr val="tx1"/>
                          </a:solidFill>
                          <a:latin typeface="+mn-ea"/>
                          <a:ea typeface="+mn-ea"/>
                        </a:rPr>
                        <a:t>DR</a:t>
                      </a:r>
                      <a:r>
                        <a:rPr lang="en-US" altLang="zh-CN" sz="1800" b="1" baseline="-25000" dirty="0" err="1" smtClean="0">
                          <a:solidFill>
                            <a:schemeClr val="tx1"/>
                          </a:solidFill>
                          <a:latin typeface="+mn-ea"/>
                          <a:ea typeface="+mn-ea"/>
                        </a:rPr>
                        <a:t>out</a:t>
                      </a:r>
                      <a:r>
                        <a:rPr lang="en-US" altLang="zh-CN" sz="1800" b="1" dirty="0" smtClean="0">
                          <a:solidFill>
                            <a:schemeClr val="tx1"/>
                          </a:solidFill>
                          <a:latin typeface="+mn-ea"/>
                          <a:ea typeface="+mn-ea"/>
                        </a:rPr>
                        <a:t>, </a:t>
                      </a:r>
                      <a:r>
                        <a:rPr lang="en-US" altLang="zh-CN" sz="1800" b="1" dirty="0" err="1" smtClean="0">
                          <a:solidFill>
                            <a:schemeClr val="tx1"/>
                          </a:solidFill>
                          <a:latin typeface="+mn-ea"/>
                          <a:ea typeface="+mn-ea"/>
                        </a:rPr>
                        <a:t>R</a:t>
                      </a:r>
                      <a:r>
                        <a:rPr lang="en-US" altLang="zh-CN" sz="1800" b="1" baseline="-25000" dirty="0" err="1" smtClean="0">
                          <a:solidFill>
                            <a:schemeClr val="tx1"/>
                          </a:solidFill>
                          <a:latin typeface="+mn-ea"/>
                          <a:ea typeface="+mn-ea"/>
                        </a:rPr>
                        <a:t>in</a:t>
                      </a:r>
                      <a:endParaRPr lang="zh-CN" altLang="en-US" sz="18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blinds(vertical)">
                                      <p:cBhvr>
                                        <p:cTn id="7"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11" name="矩形 10"/>
          <p:cNvSpPr/>
          <p:nvPr/>
        </p:nvSpPr>
        <p:spPr>
          <a:xfrm>
            <a:off x="635311" y="94047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(SW)</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12" name="表格 11"/>
          <p:cNvGraphicFramePr>
            <a:graphicFrameLocks noGrp="1"/>
          </p:cNvGraphicFramePr>
          <p:nvPr/>
        </p:nvGraphicFramePr>
        <p:xfrm>
          <a:off x="3901104" y="1060618"/>
          <a:ext cx="7385723" cy="475837"/>
        </p:xfrm>
        <a:graphic>
          <a:graphicData uri="http://schemas.openxmlformats.org/drawingml/2006/table">
            <a:tbl>
              <a:tblPr firstRow="1" bandRow="1">
                <a:tableStyleId>{5C22544A-7EE6-4342-B048-85BDC9FD1C3A}</a:tableStyleId>
              </a:tblPr>
              <a:tblGrid>
                <a:gridCol w="1068835"/>
                <a:gridCol w="1608485"/>
                <a:gridCol w="1167641"/>
                <a:gridCol w="1870609"/>
                <a:gridCol w="1670153"/>
              </a:tblGrid>
              <a:tr h="475837">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t>
                      </a:r>
                      <a:r>
                        <a:rPr lang="en-US" altLang="zh-CN" sz="1700" b="1" dirty="0" err="1"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smtClean="0">
                          <a:solidFill>
                            <a:schemeClr val="tx1"/>
                          </a:solidFill>
                          <a:latin typeface="+mn-ea"/>
                          <a:ea typeface="+mn-ea"/>
                        </a:rPr>
                        <a:t>Z</a:t>
                      </a:r>
                      <a:r>
                        <a:rPr lang="en-US" altLang="zh-CN" sz="1700" b="1" baseline="-25000" dirty="0" err="1"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err="1" smtClean="0">
                          <a:solidFill>
                            <a:schemeClr val="tx1"/>
                          </a:solidFill>
                          <a:latin typeface="+mn-ea"/>
                          <a:ea typeface="+mn-ea"/>
                        </a:rPr>
                        <a:t>AR</a:t>
                      </a:r>
                      <a:r>
                        <a:rPr lang="en-US" altLang="zh-CN" sz="1700" b="1" baseline="-25000" dirty="0" err="1" smtClean="0">
                          <a:solidFill>
                            <a:schemeClr val="tx1"/>
                          </a:solidFill>
                          <a:latin typeface="+mn-ea"/>
                          <a:ea typeface="+mn-ea"/>
                        </a:rPr>
                        <a:t>in</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smtClean="0">
                          <a:solidFill>
                            <a:schemeClr val="tx1"/>
                          </a:solidFill>
                          <a:latin typeface="+mn-ea"/>
                          <a:ea typeface="+mn-ea"/>
                        </a:rPr>
                        <a:t>R</a:t>
                      </a:r>
                      <a:r>
                        <a:rPr lang="en-US" altLang="zh-CN" sz="1800" b="1" baseline="-25000" dirty="0" smtClean="0">
                          <a:solidFill>
                            <a:schemeClr val="tx1"/>
                          </a:solidFill>
                          <a:latin typeface="+mn-ea"/>
                          <a:ea typeface="+mn-ea"/>
                        </a:rPr>
                        <a:t>out</a:t>
                      </a:r>
                      <a:r>
                        <a:rPr lang="en-US" altLang="zh-CN" sz="1800" b="1" baseline="0" dirty="0" smtClean="0">
                          <a:solidFill>
                            <a:schemeClr val="tx1"/>
                          </a:solidFill>
                          <a:latin typeface="+mn-ea"/>
                          <a:ea typeface="+mn-ea"/>
                        </a:rPr>
                        <a:t>, </a:t>
                      </a:r>
                      <a:r>
                        <a:rPr lang="en-US" altLang="zh-CN" sz="1800" b="1" baseline="0" dirty="0" err="1" smtClean="0">
                          <a:solidFill>
                            <a:schemeClr val="tx1"/>
                          </a:solidFill>
                          <a:latin typeface="+mn-ea"/>
                          <a:ea typeface="+mn-ea"/>
                        </a:rPr>
                        <a:t>Rs</a:t>
                      </a:r>
                      <a:r>
                        <a:rPr lang="en-US" altLang="zh-CN" sz="1800" b="1" baseline="0" dirty="0" smtClean="0">
                          <a:solidFill>
                            <a:schemeClr val="tx1"/>
                          </a:solidFill>
                          <a:latin typeface="+mn-ea"/>
                          <a:ea typeface="+mn-ea"/>
                        </a:rPr>
                        <a:t>/</a:t>
                      </a:r>
                      <a:r>
                        <a:rPr lang="en-US" altLang="zh-CN" sz="1800" b="1" baseline="0" dirty="0" err="1" smtClean="0">
                          <a:solidFill>
                            <a:schemeClr val="tx1"/>
                          </a:solidFill>
                          <a:latin typeface="+mn-ea"/>
                          <a:ea typeface="+mn-ea"/>
                        </a:rPr>
                        <a:t>Rt</a:t>
                      </a:r>
                      <a:r>
                        <a:rPr lang="en-US" altLang="zh-CN" sz="1800" b="1" baseline="0" dirty="0" smtClean="0">
                          <a:solidFill>
                            <a:schemeClr val="tx1"/>
                          </a:solidFill>
                          <a:latin typeface="+mn-ea"/>
                          <a:ea typeface="+mn-ea"/>
                        </a:rPr>
                        <a:t>, </a:t>
                      </a:r>
                      <a:r>
                        <a:rPr lang="en-US" altLang="zh-CN" sz="1800" b="1" dirty="0" err="1" smtClean="0">
                          <a:solidFill>
                            <a:schemeClr val="tx1"/>
                          </a:solidFill>
                          <a:latin typeface="+mn-ea"/>
                          <a:ea typeface="+mn-ea"/>
                        </a:rPr>
                        <a:t>DR</a:t>
                      </a:r>
                      <a:r>
                        <a:rPr lang="en-US" altLang="zh-CN" sz="1800" b="1" baseline="-25000" dirty="0" err="1" smtClean="0">
                          <a:solidFill>
                            <a:schemeClr val="tx1"/>
                          </a:solidFill>
                          <a:latin typeface="+mn-ea"/>
                          <a:ea typeface="+mn-ea"/>
                        </a:rPr>
                        <a:t>in</a:t>
                      </a:r>
                      <a:endParaRPr lang="zh-CN" altLang="en-US" sz="18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err="1" smtClean="0">
                          <a:solidFill>
                            <a:schemeClr val="tx1"/>
                          </a:solidFill>
                          <a:latin typeface="+mn-ea"/>
                          <a:ea typeface="+mn-ea"/>
                        </a:rPr>
                        <a:t>DRE</a:t>
                      </a:r>
                      <a:r>
                        <a:rPr lang="en-US" altLang="zh-CN" sz="1800" b="1" baseline="-25000" dirty="0" err="1" smtClean="0">
                          <a:solidFill>
                            <a:schemeClr val="tx1"/>
                          </a:solidFill>
                          <a:latin typeface="+mn-ea"/>
                          <a:ea typeface="+mn-ea"/>
                        </a:rPr>
                        <a:t>out</a:t>
                      </a:r>
                      <a:r>
                        <a:rPr lang="en-US" altLang="zh-CN" sz="1800" b="1" dirty="0" smtClean="0">
                          <a:solidFill>
                            <a:schemeClr val="tx1"/>
                          </a:solidFill>
                          <a:latin typeface="+mn-ea"/>
                          <a:ea typeface="+mn-ea"/>
                        </a:rPr>
                        <a:t>, Write</a:t>
                      </a:r>
                      <a:endParaRPr lang="zh-CN" altLang="en-US" sz="18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3" name="组合 12"/>
          <p:cNvGrpSpPr/>
          <p:nvPr/>
        </p:nvGrpSpPr>
        <p:grpSpPr>
          <a:xfrm>
            <a:off x="484679" y="1774904"/>
            <a:ext cx="11024797" cy="1823043"/>
            <a:chOff x="484679" y="1924358"/>
            <a:chExt cx="11024797" cy="1823043"/>
          </a:xfrm>
        </p:grpSpPr>
        <p:sp>
          <p:nvSpPr>
            <p:cNvPr id="14" name="文本框 13"/>
            <p:cNvSpPr txBox="1"/>
            <p:nvPr/>
          </p:nvSpPr>
          <p:spPr>
            <a:xfrm>
              <a:off x="48467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01001</a:t>
              </a:r>
              <a:r>
                <a:rPr lang="en-US" altLang="zh-CN" sz="1895" dirty="0"/>
                <a:t>  </a:t>
              </a:r>
              <a:endParaRPr lang="zh-CN" altLang="en-US" sz="1895" dirty="0"/>
            </a:p>
          </p:txBody>
        </p:sp>
        <p:grpSp>
          <p:nvGrpSpPr>
            <p:cNvPr id="15" name="组合 14"/>
            <p:cNvGrpSpPr/>
            <p:nvPr/>
          </p:nvGrpSpPr>
          <p:grpSpPr>
            <a:xfrm>
              <a:off x="1671801" y="1924358"/>
              <a:ext cx="8991274" cy="1823043"/>
              <a:chOff x="1593519" y="3943658"/>
              <a:chExt cx="8991274" cy="1823043"/>
            </a:xfrm>
          </p:grpSpPr>
          <p:grpSp>
            <p:nvGrpSpPr>
              <p:cNvPr id="17" name="组合 16"/>
              <p:cNvGrpSpPr/>
              <p:nvPr/>
            </p:nvGrpSpPr>
            <p:grpSpPr>
              <a:xfrm>
                <a:off x="1722981" y="4957156"/>
                <a:ext cx="8861812" cy="809545"/>
                <a:chOff x="1885396" y="5530038"/>
                <a:chExt cx="9346443" cy="853817"/>
              </a:xfrm>
            </p:grpSpPr>
            <p:sp>
              <p:nvSpPr>
                <p:cNvPr id="78" name="矩形 77"/>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2" name="矩形 8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4" name="矩形 8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5" name="矩形 8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90" name="矩形 8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00" name="矩形 9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01" name="矩形 10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02" name="矩形 10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3" name="矩形 10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04" name="矩形 10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5" name="矩形 10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106" name="组合 105"/>
                <p:cNvGrpSpPr/>
                <p:nvPr/>
              </p:nvGrpSpPr>
              <p:grpSpPr>
                <a:xfrm>
                  <a:off x="1892871" y="5914604"/>
                  <a:ext cx="9338968" cy="469251"/>
                  <a:chOff x="2346480" y="4271888"/>
                  <a:chExt cx="9338968" cy="469251"/>
                </a:xfrm>
                <a:noFill/>
              </p:grpSpPr>
              <p:sp>
                <p:nvSpPr>
                  <p:cNvPr id="107" name="矩形 10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13" name="矩形 11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24" name="矩形 12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8" name="矩形 12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9" name="矩形 12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30" name="矩形 12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31" name="矩形 13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132" name="矩形 13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33" name="矩形 13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34" name="矩形 13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35" name="矩形 13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8" name="组合 17"/>
              <p:cNvGrpSpPr/>
              <p:nvPr/>
            </p:nvGrpSpPr>
            <p:grpSpPr>
              <a:xfrm>
                <a:off x="1593519" y="3943658"/>
                <a:ext cx="8980947" cy="1451683"/>
                <a:chOff x="1593519" y="3943658"/>
                <a:chExt cx="8980947" cy="1451683"/>
              </a:xfrm>
            </p:grpSpPr>
            <p:cxnSp>
              <p:nvCxnSpPr>
                <p:cNvPr id="19" name="直接箭头连接符 1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593519" y="3943658"/>
                  <a:ext cx="6987258" cy="656951"/>
                  <a:chOff x="1593519" y="3943658"/>
                  <a:chExt cx="6987258" cy="656951"/>
                </a:xfrm>
              </p:grpSpPr>
              <p:sp>
                <p:nvSpPr>
                  <p:cNvPr id="56" name="文本框 55"/>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9" name="文本框 58"/>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63" name="文本框 62"/>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5" name="文本框 74"/>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6" name="文本框 75"/>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7" name="文本框 76"/>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1" name="直接箭头连接符 30"/>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401780" y="3943659"/>
                  <a:ext cx="824780" cy="1025994"/>
                  <a:chOff x="8929457" y="4461114"/>
                  <a:chExt cx="869886" cy="1082103"/>
                </a:xfrm>
              </p:grpSpPr>
              <p:cxnSp>
                <p:nvCxnSpPr>
                  <p:cNvPr id="52" name="直接箭头连接符 51"/>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8929457"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5" name="文本框 54"/>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3" name="组合 42"/>
                <p:cNvGrpSpPr/>
                <p:nvPr/>
              </p:nvGrpSpPr>
              <p:grpSpPr>
                <a:xfrm>
                  <a:off x="9204020" y="4210243"/>
                  <a:ext cx="1211159" cy="756956"/>
                  <a:chOff x="9778247" y="4742277"/>
                  <a:chExt cx="1277395" cy="798352"/>
                </a:xfrm>
              </p:grpSpPr>
              <p:cxnSp>
                <p:nvCxnSpPr>
                  <p:cNvPr id="46" name="直接箭头连接符 45"/>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51" name="直接箭头连接符 50"/>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 name="矩形 44"/>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16" name="文本框 15"/>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136" name="组合 135"/>
          <p:cNvGrpSpPr/>
          <p:nvPr/>
        </p:nvGrpSpPr>
        <p:grpSpPr>
          <a:xfrm>
            <a:off x="488780" y="3419345"/>
            <a:ext cx="11023589" cy="763125"/>
            <a:chOff x="488780" y="3618230"/>
            <a:chExt cx="11023589" cy="763125"/>
          </a:xfrm>
        </p:grpSpPr>
        <p:sp>
          <p:nvSpPr>
            <p:cNvPr id="137" name="文本框 136"/>
            <p:cNvSpPr txBox="1"/>
            <p:nvPr/>
          </p:nvSpPr>
          <p:spPr>
            <a:xfrm>
              <a:off x="488780"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01010</a:t>
              </a:r>
              <a:r>
                <a:rPr lang="en-US" altLang="zh-CN" sz="1895" dirty="0"/>
                <a:t> </a:t>
              </a:r>
              <a:endParaRPr lang="zh-CN" altLang="en-US" sz="1895" dirty="0"/>
            </a:p>
          </p:txBody>
        </p:sp>
        <p:sp>
          <p:nvSpPr>
            <p:cNvPr id="138" name="矩形 13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43" name="矩形 14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8" name="矩形 14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0" name="矩形 14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56" name="矩形 15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0" name="矩形 15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1" name="矩形 16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2" name="矩形 16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3" name="矩形 16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4" name="矩形 16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5" name="矩形 16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6" name="矩形 165"/>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7" name="矩形 166"/>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168" name="文本框 167"/>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169" name="文本框 168"/>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70" name="文本框 169"/>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71" name="组合 170"/>
          <p:cNvGrpSpPr/>
          <p:nvPr/>
        </p:nvGrpSpPr>
        <p:grpSpPr>
          <a:xfrm>
            <a:off x="480518" y="4161733"/>
            <a:ext cx="11024797" cy="760322"/>
            <a:chOff x="480518" y="4570684"/>
            <a:chExt cx="11024797" cy="760322"/>
          </a:xfrm>
        </p:grpSpPr>
        <p:grpSp>
          <p:nvGrpSpPr>
            <p:cNvPr id="172" name="组合 171"/>
            <p:cNvGrpSpPr/>
            <p:nvPr/>
          </p:nvGrpSpPr>
          <p:grpSpPr>
            <a:xfrm>
              <a:off x="480518" y="4830101"/>
              <a:ext cx="11024797" cy="500905"/>
              <a:chOff x="480518" y="4830101"/>
              <a:chExt cx="11024797" cy="500905"/>
            </a:xfrm>
          </p:grpSpPr>
          <p:sp>
            <p:nvSpPr>
              <p:cNvPr id="175" name="文本框 174"/>
              <p:cNvSpPr txBox="1"/>
              <p:nvPr/>
            </p:nvSpPr>
            <p:spPr>
              <a:xfrm>
                <a:off x="48051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01011</a:t>
                </a:r>
                <a:r>
                  <a:rPr lang="en-US" altLang="zh-CN" sz="1895" dirty="0"/>
                  <a:t> </a:t>
                </a:r>
                <a:endParaRPr lang="zh-CN" altLang="en-US" sz="1895" dirty="0"/>
              </a:p>
            </p:txBody>
          </p:sp>
          <p:sp>
            <p:nvSpPr>
              <p:cNvPr id="176" name="矩形 175"/>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8" name="矩形 177"/>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9" name="矩形 178"/>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5" name="矩形 184"/>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7" name="矩形 186"/>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6" name="矩形 195"/>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8" name="矩形 197"/>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9" name="矩形 198"/>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0" name="矩形 199"/>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01" name="矩形 200"/>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02" name="矩形 201"/>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3" name="矩形 202"/>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4" name="矩形 203"/>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06" name="文本框 205"/>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173" name="文本框 172"/>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74" name="文本框 173"/>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487027" y="5073504"/>
            <a:ext cx="11011234" cy="761131"/>
            <a:chOff x="487027" y="5519526"/>
            <a:chExt cx="11011234" cy="761131"/>
          </a:xfrm>
        </p:grpSpPr>
        <p:sp>
          <p:nvSpPr>
            <p:cNvPr id="208" name="文本框 207"/>
            <p:cNvSpPr txBox="1"/>
            <p:nvPr/>
          </p:nvSpPr>
          <p:spPr>
            <a:xfrm>
              <a:off x="487027"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01100</a:t>
              </a:r>
              <a:endParaRPr lang="zh-CN" altLang="en-US" sz="1895" dirty="0"/>
            </a:p>
          </p:txBody>
        </p:sp>
        <p:sp>
          <p:nvSpPr>
            <p:cNvPr id="209" name="矩形 208"/>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270746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3" name="矩形 212"/>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484441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20" name="矩形 219"/>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637344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25" name="矩形 224"/>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1" name="矩形 230"/>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39" name="文本框 238"/>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240" name="文本框 239"/>
            <p:cNvSpPr txBox="1"/>
            <p:nvPr/>
          </p:nvSpPr>
          <p:spPr>
            <a:xfrm>
              <a:off x="4738292" y="5519526"/>
              <a:ext cx="53732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41" name="文本框 240"/>
            <p:cNvSpPr txBox="1"/>
            <p:nvPr/>
          </p:nvSpPr>
          <p:spPr>
            <a:xfrm>
              <a:off x="6200994" y="5519526"/>
              <a:ext cx="64793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42" name="文本框 241"/>
            <p:cNvSpPr txBox="1"/>
            <p:nvPr/>
          </p:nvSpPr>
          <p:spPr>
            <a:xfrm>
              <a:off x="2606431"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43" name="组合 242"/>
          <p:cNvGrpSpPr/>
          <p:nvPr/>
        </p:nvGrpSpPr>
        <p:grpSpPr>
          <a:xfrm>
            <a:off x="487027" y="5818172"/>
            <a:ext cx="11011234" cy="761131"/>
            <a:chOff x="487027" y="5519526"/>
            <a:chExt cx="11011234" cy="761131"/>
          </a:xfrm>
        </p:grpSpPr>
        <p:sp>
          <p:nvSpPr>
            <p:cNvPr id="244" name="文本框 243"/>
            <p:cNvSpPr txBox="1"/>
            <p:nvPr/>
          </p:nvSpPr>
          <p:spPr>
            <a:xfrm>
              <a:off x="487027"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01101</a:t>
              </a:r>
              <a:r>
                <a:rPr lang="en-US" altLang="zh-CN" sz="1895" dirty="0"/>
                <a:t>  </a:t>
              </a:r>
              <a:endParaRPr lang="zh-CN" altLang="en-US" sz="1895" dirty="0"/>
            </a:p>
          </p:txBody>
        </p:sp>
        <p:sp>
          <p:nvSpPr>
            <p:cNvPr id="245" name="矩形 244"/>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3624880"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2" name="矩形 251"/>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1" name="矩形 260"/>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2" name="矩形 261"/>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3" name="矩形 262"/>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4" name="矩形 263"/>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5" name="矩形 264"/>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6" name="矩形 265"/>
            <p:cNvSpPr/>
            <p:nvPr/>
          </p:nvSpPr>
          <p:spPr bwMode="auto">
            <a:xfrm>
              <a:off x="8207681"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7" name="矩形 266"/>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8" name="矩形 267"/>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9" name="矩形 268"/>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0" name="矩形 269"/>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1" name="矩形 270"/>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2" name="矩形 271"/>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3" name="矩形 272"/>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274" name="矩形 27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75" name="文本框 27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276" name="文本框 275"/>
            <p:cNvSpPr txBox="1"/>
            <p:nvPr/>
          </p:nvSpPr>
          <p:spPr>
            <a:xfrm>
              <a:off x="3437928" y="5519526"/>
              <a:ext cx="71205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7" name="文本框 276"/>
            <p:cNvSpPr txBox="1"/>
            <p:nvPr/>
          </p:nvSpPr>
          <p:spPr>
            <a:xfrm>
              <a:off x="8026081" y="5519526"/>
              <a:ext cx="65434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78" name="矩形 277"/>
          <p:cNvSpPr/>
          <p:nvPr/>
        </p:nvSpPr>
        <p:spPr bwMode="auto">
          <a:xfrm>
            <a:off x="1492149" y="2781663"/>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79" name="直接箭头连接符 278"/>
          <p:cNvCxnSpPr/>
          <p:nvPr/>
        </p:nvCxnSpPr>
        <p:spPr>
          <a:xfrm flipV="1">
            <a:off x="1641178" y="2053012"/>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1395977" y="1817332"/>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矩形 280"/>
          <p:cNvSpPr/>
          <p:nvPr/>
        </p:nvSpPr>
        <p:spPr bwMode="auto">
          <a:xfrm>
            <a:off x="1452114" y="3162255"/>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sp>
        <p:nvSpPr>
          <p:cNvPr id="282" name="矩形 281"/>
          <p:cNvSpPr/>
          <p:nvPr/>
        </p:nvSpPr>
        <p:spPr bwMode="auto">
          <a:xfrm>
            <a:off x="1493740" y="3700177"/>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3" name="矩形 282"/>
          <p:cNvSpPr/>
          <p:nvPr/>
        </p:nvSpPr>
        <p:spPr bwMode="auto">
          <a:xfrm>
            <a:off x="1485579" y="443288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4" name="矩形 283"/>
          <p:cNvSpPr/>
          <p:nvPr/>
        </p:nvSpPr>
        <p:spPr bwMode="auto">
          <a:xfrm>
            <a:off x="1487840" y="534809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5" name="矩形 284"/>
          <p:cNvSpPr/>
          <p:nvPr/>
        </p:nvSpPr>
        <p:spPr bwMode="auto">
          <a:xfrm>
            <a:off x="1473551" y="6088564"/>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aphicFrame>
        <p:nvGraphicFramePr>
          <p:cNvPr id="6" name="表格 5"/>
          <p:cNvGraphicFramePr>
            <a:graphicFrameLocks noGrp="1"/>
          </p:cNvGraphicFramePr>
          <p:nvPr/>
        </p:nvGraphicFramePr>
        <p:xfrm>
          <a:off x="3710646" y="1111076"/>
          <a:ext cx="8176555" cy="475837"/>
        </p:xfrm>
        <a:graphic>
          <a:graphicData uri="http://schemas.openxmlformats.org/drawingml/2006/table">
            <a:tbl>
              <a:tblPr firstRow="1" bandRow="1">
                <a:tableStyleId>{5C22544A-7EE6-4342-B048-85BDC9FD1C3A}</a:tableStyleId>
              </a:tblPr>
              <a:tblGrid>
                <a:gridCol w="898425"/>
                <a:gridCol w="2298357"/>
                <a:gridCol w="1186249"/>
                <a:gridCol w="1705232"/>
                <a:gridCol w="2088292"/>
              </a:tblGrid>
              <a:tr h="475837">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smtClean="0">
                          <a:solidFill>
                            <a:schemeClr val="tx1"/>
                          </a:solidFill>
                          <a:latin typeface="+mn-ea"/>
                          <a:ea typeface="+mn-ea"/>
                        </a:rPr>
                        <a:t>R</a:t>
                      </a:r>
                      <a:r>
                        <a:rPr lang="en-US" altLang="zh-CN" sz="1400" b="1" baseline="-25000" dirty="0" smtClean="0">
                          <a:solidFill>
                            <a:schemeClr val="tx1"/>
                          </a:solidFill>
                          <a:latin typeface="+mn-ea"/>
                          <a:ea typeface="+mn-ea"/>
                        </a:rPr>
                        <a:t>out</a:t>
                      </a:r>
                      <a:r>
                        <a:rPr lang="en-US" altLang="zh-CN" sz="1400" b="1" baseline="0" dirty="0" smtClean="0">
                          <a:solidFill>
                            <a:schemeClr val="tx1"/>
                          </a:solidFill>
                          <a:latin typeface="+mn-ea"/>
                          <a:ea typeface="+mn-ea"/>
                        </a:rPr>
                        <a:t>, </a:t>
                      </a:r>
                      <a:r>
                        <a:rPr lang="en-US" altLang="zh-CN" sz="1400" b="1" baseline="0" dirty="0" err="1" smtClean="0">
                          <a:solidFill>
                            <a:schemeClr val="tx1"/>
                          </a:solidFill>
                          <a:latin typeface="+mn-ea"/>
                          <a:ea typeface="+mn-ea"/>
                        </a:rPr>
                        <a:t>Rs</a:t>
                      </a:r>
                      <a:r>
                        <a:rPr lang="en-US" altLang="zh-CN" sz="1400" b="1" baseline="0" dirty="0" smtClean="0">
                          <a:solidFill>
                            <a:schemeClr val="tx1"/>
                          </a:solidFill>
                          <a:latin typeface="+mn-ea"/>
                          <a:ea typeface="+mn-ea"/>
                        </a:rPr>
                        <a:t>/</a:t>
                      </a:r>
                      <a:r>
                        <a:rPr lang="en-US" altLang="zh-CN" sz="1400" b="1" baseline="0" dirty="0" err="1" smtClean="0">
                          <a:solidFill>
                            <a:schemeClr val="tx1"/>
                          </a:solidFill>
                          <a:latin typeface="+mn-ea"/>
                          <a:ea typeface="+mn-ea"/>
                        </a:rPr>
                        <a:t>Rt</a:t>
                      </a:r>
                      <a:r>
                        <a:rPr lang="en-US" altLang="zh-CN" sz="1400" b="1" baseline="0" dirty="0" smtClean="0">
                          <a:solidFill>
                            <a:schemeClr val="tx1"/>
                          </a:solidFill>
                          <a:latin typeface="+mn-ea"/>
                          <a:ea typeface="+mn-ea"/>
                        </a:rPr>
                        <a:t>, </a:t>
                      </a:r>
                      <a:r>
                        <a:rPr lang="en-US" altLang="zh-CN" sz="1400" b="1" dirty="0" smtClean="0">
                          <a:solidFill>
                            <a:schemeClr val="tx1"/>
                          </a:solidFill>
                          <a:latin typeface="+mn-ea"/>
                          <a:ea typeface="+mn-ea"/>
                        </a:rPr>
                        <a:t>SUB, </a:t>
                      </a:r>
                      <a:r>
                        <a:rPr lang="en-US" altLang="zh-CN" sz="1400" b="1" dirty="0" err="1" smtClean="0">
                          <a:solidFill>
                            <a:schemeClr val="tx1"/>
                          </a:solidFill>
                          <a:latin typeface="+mn-ea"/>
                          <a:ea typeface="+mn-ea"/>
                        </a:rPr>
                        <a:t>PSW</a:t>
                      </a:r>
                      <a:r>
                        <a:rPr lang="en-US" altLang="zh-CN" sz="1400" b="1" baseline="-25000" dirty="0" err="1" smtClean="0">
                          <a:solidFill>
                            <a:schemeClr val="tx1"/>
                          </a:solidFill>
                          <a:latin typeface="+mn-ea"/>
                          <a:ea typeface="+mn-ea"/>
                        </a:rPr>
                        <a:t>in</a:t>
                      </a:r>
                      <a:endParaRPr lang="zh-CN" altLang="en-US" sz="14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smtClean="0">
                          <a:solidFill>
                            <a:schemeClr val="tx1"/>
                          </a:solidFill>
                          <a:latin typeface="+mn-ea"/>
                          <a:ea typeface="+mn-ea"/>
                        </a:rPr>
                        <a:t>PC</a:t>
                      </a:r>
                      <a:r>
                        <a:rPr lang="en-US" altLang="zh-CN" sz="1400" b="1" baseline="-25000" dirty="0" err="1" smtClean="0">
                          <a:solidFill>
                            <a:schemeClr val="tx1"/>
                          </a:solidFill>
                          <a:latin typeface="+mn-ea"/>
                          <a:ea typeface="+mn-ea"/>
                        </a:rPr>
                        <a:t>out</a:t>
                      </a:r>
                      <a:r>
                        <a:rPr lang="en-US" altLang="zh-CN" sz="1400" b="1" dirty="0" smtClean="0">
                          <a:solidFill>
                            <a:schemeClr val="tx1"/>
                          </a:solidFill>
                          <a:latin typeface="+mn-ea"/>
                          <a:ea typeface="+mn-ea"/>
                        </a:rPr>
                        <a:t>, X</a:t>
                      </a:r>
                      <a:r>
                        <a:rPr lang="en-US" altLang="zh-CN" sz="1400" b="1" baseline="-25000" dirty="0" smtClean="0">
                          <a:solidFill>
                            <a:schemeClr val="tx1"/>
                          </a:solidFill>
                          <a:latin typeface="+mn-ea"/>
                          <a:ea typeface="+mn-ea"/>
                        </a:rPr>
                        <a:t>in</a:t>
                      </a:r>
                      <a:endParaRPr lang="zh-CN" altLang="en-US" sz="14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smtClean="0">
                          <a:solidFill>
                            <a:schemeClr val="tx1"/>
                          </a:solidFill>
                          <a:latin typeface="+mn-ea"/>
                          <a:ea typeface="+mn-ea"/>
                        </a:rPr>
                        <a:t>IR(A)</a:t>
                      </a:r>
                      <a:r>
                        <a:rPr lang="en-US" altLang="zh-CN" sz="1400" b="1" baseline="-25000" dirty="0" smtClean="0">
                          <a:solidFill>
                            <a:schemeClr val="tx1"/>
                          </a:solidFill>
                          <a:latin typeface="+mn-ea"/>
                          <a:ea typeface="+mn-ea"/>
                        </a:rPr>
                        <a:t>out</a:t>
                      </a:r>
                      <a:r>
                        <a:rPr lang="en-US" altLang="zh-CN" sz="1400" b="1" baseline="0" dirty="0" smtClean="0">
                          <a:solidFill>
                            <a:schemeClr val="tx1"/>
                          </a:solidFill>
                          <a:latin typeface="+mn-ea"/>
                          <a:ea typeface="+mn-ea"/>
                        </a:rPr>
                        <a:t>, </a:t>
                      </a:r>
                      <a:r>
                        <a:rPr lang="en-US" altLang="zh-CN" sz="1400" b="1" baseline="0" dirty="0" err="1" smtClean="0">
                          <a:solidFill>
                            <a:schemeClr val="tx1"/>
                          </a:solidFill>
                          <a:latin typeface="+mn-ea"/>
                          <a:ea typeface="+mn-ea"/>
                        </a:rPr>
                        <a:t>imm</a:t>
                      </a:r>
                      <a:r>
                        <a:rPr lang="en-US" altLang="zh-CN" sz="1400" b="1" baseline="0" dirty="0" smtClean="0">
                          <a:solidFill>
                            <a:schemeClr val="tx1"/>
                          </a:solidFill>
                          <a:latin typeface="+mn-ea"/>
                          <a:ea typeface="+mn-ea"/>
                        </a:rPr>
                        <a:t>, ADD</a:t>
                      </a:r>
                      <a:endParaRPr lang="zh-CN" altLang="en-US" sz="14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kern="1200" dirty="0" err="1" smtClean="0">
                          <a:solidFill>
                            <a:schemeClr val="tx1"/>
                          </a:solidFill>
                          <a:latin typeface="+mn-ea"/>
                          <a:ea typeface="+mn-ea"/>
                          <a:cs typeface="+mn-cs"/>
                        </a:rPr>
                        <a:t>Z</a:t>
                      </a:r>
                      <a:r>
                        <a:rPr lang="en-US" altLang="zh-CN" sz="1400" b="1" kern="1200" baseline="-25000" dirty="0" err="1" smtClean="0">
                          <a:solidFill>
                            <a:schemeClr val="tx1"/>
                          </a:solidFill>
                          <a:latin typeface="+mn-ea"/>
                          <a:ea typeface="+mn-ea"/>
                          <a:cs typeface="+mn-cs"/>
                        </a:rPr>
                        <a:t>out</a:t>
                      </a:r>
                      <a:r>
                        <a:rPr lang="zh-CN" altLang="en-US" sz="1400" b="1" kern="1200" baseline="0" dirty="0" smtClean="0">
                          <a:solidFill>
                            <a:schemeClr val="tx1"/>
                          </a:solidFill>
                          <a:latin typeface="+mn-ea"/>
                          <a:ea typeface="+mn-ea"/>
                          <a:cs typeface="+mn-cs"/>
                        </a:rPr>
                        <a:t>，</a:t>
                      </a:r>
                      <a:r>
                        <a:rPr lang="en-US" altLang="zh-CN" sz="1400" b="1" kern="1200" baseline="0" dirty="0" err="1" smtClean="0">
                          <a:solidFill>
                            <a:schemeClr val="tx1"/>
                          </a:solidFill>
                          <a:latin typeface="+mn-ea"/>
                          <a:ea typeface="+mn-ea"/>
                          <a:cs typeface="+mn-cs"/>
                        </a:rPr>
                        <a:t>P</a:t>
                      </a:r>
                      <a:r>
                        <a:rPr lang="en-US" altLang="zh-CN" sz="1400" b="1" kern="1200" dirty="0" err="1" smtClean="0">
                          <a:solidFill>
                            <a:schemeClr val="tx1"/>
                          </a:solidFill>
                          <a:latin typeface="+mn-ea"/>
                          <a:ea typeface="+mn-ea"/>
                          <a:cs typeface="+mn-cs"/>
                        </a:rPr>
                        <a:t>C</a:t>
                      </a:r>
                      <a:r>
                        <a:rPr lang="en-US" altLang="zh-CN" sz="1400" b="1" kern="1200" baseline="-25000" dirty="0" err="1" smtClean="0">
                          <a:solidFill>
                            <a:schemeClr val="tx1"/>
                          </a:solidFill>
                          <a:latin typeface="+mn-ea"/>
                          <a:ea typeface="+mn-ea"/>
                          <a:cs typeface="+mn-cs"/>
                        </a:rPr>
                        <a:t>in</a:t>
                      </a:r>
                      <a:r>
                        <a:rPr lang="en-US" altLang="zh-CN" sz="1400" b="1" kern="1200" dirty="0" smtClean="0">
                          <a:solidFill>
                            <a:schemeClr val="tx1"/>
                          </a:solidFill>
                          <a:latin typeface="+mn-ea"/>
                          <a:ea typeface="+mn-ea"/>
                          <a:cs typeface="+mn-cs"/>
                        </a:rPr>
                        <a:t>=</a:t>
                      </a:r>
                      <a:r>
                        <a:rPr lang="en-US" altLang="zh-CN" sz="1400" b="1" kern="1200" dirty="0" err="1" smtClean="0">
                          <a:solidFill>
                            <a:schemeClr val="tx1"/>
                          </a:solidFill>
                          <a:latin typeface="+mn-ea"/>
                          <a:ea typeface="+mn-ea"/>
                          <a:cs typeface="+mn-cs"/>
                        </a:rPr>
                        <a:t>PSW.equal</a:t>
                      </a:r>
                      <a:endParaRPr lang="zh-CN" altLang="en-US" sz="1400" b="1" kern="1200" dirty="0" smtClean="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矩形 6"/>
          <p:cNvSpPr/>
          <p:nvPr/>
        </p:nvSpPr>
        <p:spPr>
          <a:xfrm>
            <a:off x="487030" y="106369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en-US" altLang="zh-CN" sz="2800" dirty="0" err="1"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Beq</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8" name="组合 7"/>
          <p:cNvGrpSpPr/>
          <p:nvPr/>
        </p:nvGrpSpPr>
        <p:grpSpPr>
          <a:xfrm>
            <a:off x="262253" y="1947888"/>
            <a:ext cx="11247223" cy="1829011"/>
            <a:chOff x="262253" y="1924358"/>
            <a:chExt cx="11247223" cy="1829011"/>
          </a:xfrm>
        </p:grpSpPr>
        <p:sp>
          <p:nvSpPr>
            <p:cNvPr id="9" name="文本框 8"/>
            <p:cNvSpPr txBox="1"/>
            <p:nvPr/>
          </p:nvSpPr>
          <p:spPr>
            <a:xfrm>
              <a:off x="262253"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5"/>
                <a:t>  </a:t>
              </a:r>
              <a:endParaRPr lang="zh-CN" altLang="en-US" sz="1895" dirty="0"/>
            </a:p>
          </p:txBody>
        </p:sp>
        <p:grpSp>
          <p:nvGrpSpPr>
            <p:cNvPr id="10" name="组合 9"/>
            <p:cNvGrpSpPr/>
            <p:nvPr/>
          </p:nvGrpSpPr>
          <p:grpSpPr>
            <a:xfrm>
              <a:off x="1671801" y="1924358"/>
              <a:ext cx="8991274" cy="1829011"/>
              <a:chOff x="1593519" y="3943658"/>
              <a:chExt cx="8991274" cy="1829011"/>
            </a:xfrm>
          </p:grpSpPr>
          <p:grpSp>
            <p:nvGrpSpPr>
              <p:cNvPr id="12" name="组合 11"/>
              <p:cNvGrpSpPr/>
              <p:nvPr/>
            </p:nvGrpSpPr>
            <p:grpSpPr>
              <a:xfrm>
                <a:off x="1722981" y="4957158"/>
                <a:ext cx="8861812" cy="815511"/>
                <a:chOff x="1885396" y="5530038"/>
                <a:chExt cx="9346443" cy="860109"/>
              </a:xfrm>
            </p:grpSpPr>
            <p:sp>
              <p:nvSpPr>
                <p:cNvPr id="73" name="矩形 72"/>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4" name="矩形 73"/>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5" name="矩形 74"/>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6" name="矩形 75"/>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7" name="矩形 76"/>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4" name="矩形 83"/>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5" name="矩形 84"/>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0" name="矩形 99"/>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101" name="组合 100"/>
                <p:cNvGrpSpPr/>
                <p:nvPr/>
              </p:nvGrpSpPr>
              <p:grpSpPr>
                <a:xfrm>
                  <a:off x="1892871" y="5920581"/>
                  <a:ext cx="9338968" cy="469566"/>
                  <a:chOff x="2346480" y="4277865"/>
                  <a:chExt cx="9338968" cy="469566"/>
                </a:xfrm>
                <a:noFill/>
              </p:grpSpPr>
              <p:sp>
                <p:nvSpPr>
                  <p:cNvPr id="102" name="矩形 101"/>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103" name="矩形 102"/>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4" name="矩形 103"/>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05" name="矩形 104"/>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06" name="矩形 105"/>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07" name="矩形 106"/>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3" name="矩形 112"/>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4" name="矩形 123"/>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28" name="矩形 127"/>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29" name="矩形 128"/>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30" name="矩形 129"/>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3" name="组合 12"/>
              <p:cNvGrpSpPr/>
              <p:nvPr/>
            </p:nvGrpSpPr>
            <p:grpSpPr>
              <a:xfrm>
                <a:off x="1593519" y="3943658"/>
                <a:ext cx="8980947" cy="1451683"/>
                <a:chOff x="1593519" y="3943658"/>
                <a:chExt cx="8980947" cy="1451683"/>
              </a:xfrm>
            </p:grpSpPr>
            <p:cxnSp>
              <p:nvCxnSpPr>
                <p:cNvPr id="14" name="直接箭头连接符 13"/>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593519" y="3943658"/>
                  <a:ext cx="6987258" cy="656951"/>
                  <a:chOff x="1593519" y="3943658"/>
                  <a:chExt cx="6987258" cy="656951"/>
                </a:xfrm>
              </p:grpSpPr>
              <p:sp>
                <p:nvSpPr>
                  <p:cNvPr id="51" name="文本框 50"/>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4" name="文本框 53"/>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8" name="文本框 57"/>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6" name="直接箭头连接符 25"/>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8411833" y="3943659"/>
                  <a:ext cx="814732" cy="1025994"/>
                  <a:chOff x="8940055" y="4461114"/>
                  <a:chExt cx="859288" cy="1082103"/>
                </a:xfrm>
              </p:grpSpPr>
              <p:cxnSp>
                <p:nvCxnSpPr>
                  <p:cNvPr id="47" name="直接箭头连接符 46"/>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0" name="文本框 49"/>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8" name="组合 37"/>
                <p:cNvGrpSpPr/>
                <p:nvPr/>
              </p:nvGrpSpPr>
              <p:grpSpPr>
                <a:xfrm>
                  <a:off x="9204020" y="4210243"/>
                  <a:ext cx="1211159" cy="756956"/>
                  <a:chOff x="9778247" y="4742277"/>
                  <a:chExt cx="1277395" cy="798352"/>
                </a:xfrm>
              </p:grpSpPr>
              <p:cxnSp>
                <p:nvCxnSpPr>
                  <p:cNvPr id="41" name="直接箭头连接符 40"/>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6" name="直接箭头连接符 45"/>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0" name="矩形 39"/>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11" name="文本框 10"/>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131" name="组合 130"/>
          <p:cNvGrpSpPr/>
          <p:nvPr/>
        </p:nvGrpSpPr>
        <p:grpSpPr>
          <a:xfrm>
            <a:off x="270452" y="4359444"/>
            <a:ext cx="11234863" cy="760322"/>
            <a:chOff x="270452" y="4570684"/>
            <a:chExt cx="11234863" cy="760322"/>
          </a:xfrm>
        </p:grpSpPr>
        <p:grpSp>
          <p:nvGrpSpPr>
            <p:cNvPr id="132" name="组合 131"/>
            <p:cNvGrpSpPr/>
            <p:nvPr/>
          </p:nvGrpSpPr>
          <p:grpSpPr>
            <a:xfrm>
              <a:off x="270452" y="4830101"/>
              <a:ext cx="11234863" cy="500905"/>
              <a:chOff x="270452" y="4830101"/>
              <a:chExt cx="11234863" cy="500905"/>
            </a:xfrm>
          </p:grpSpPr>
          <p:sp>
            <p:nvSpPr>
              <p:cNvPr id="135" name="文本框 134"/>
              <p:cNvSpPr txBox="1"/>
              <p:nvPr/>
            </p:nvSpPr>
            <p:spPr>
              <a:xfrm>
                <a:off x="270452"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10000</a:t>
                </a:r>
                <a:r>
                  <a:rPr lang="en-US" altLang="zh-CN" sz="1895" dirty="0"/>
                  <a:t> </a:t>
                </a:r>
                <a:endParaRPr lang="zh-CN" altLang="en-US" sz="1895" dirty="0"/>
              </a:p>
            </p:txBody>
          </p:sp>
          <p:sp>
            <p:nvSpPr>
              <p:cNvPr id="136" name="矩形 135"/>
              <p:cNvSpPr/>
              <p:nvPr/>
            </p:nvSpPr>
            <p:spPr bwMode="auto">
              <a:xfrm>
                <a:off x="179710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37" name="矩形 136"/>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8" name="矩形 137"/>
              <p:cNvSpPr/>
              <p:nvPr/>
            </p:nvSpPr>
            <p:spPr bwMode="auto">
              <a:xfrm>
                <a:off x="2408713"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515727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48" name="矩形 147"/>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0" name="矩形 149"/>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6" name="矩形 155"/>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0" name="矩形 159"/>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1" name="矩形 160"/>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2" name="矩形 161"/>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63" name="矩形 162"/>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4" name="矩形 163"/>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5" name="矩形 164"/>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66" name="文本框 165"/>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133" name="文本框 132"/>
            <p:cNvSpPr txBox="1"/>
            <p:nvPr/>
          </p:nvSpPr>
          <p:spPr>
            <a:xfrm>
              <a:off x="5119437"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34" name="文本框 133"/>
            <p:cNvSpPr txBox="1"/>
            <p:nvPr/>
          </p:nvSpPr>
          <p:spPr>
            <a:xfrm>
              <a:off x="1668000" y="4570684"/>
              <a:ext cx="59182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67" name="组合 166"/>
          <p:cNvGrpSpPr/>
          <p:nvPr/>
        </p:nvGrpSpPr>
        <p:grpSpPr>
          <a:xfrm>
            <a:off x="252244" y="5135289"/>
            <a:ext cx="11246017" cy="761131"/>
            <a:chOff x="252244" y="5519526"/>
            <a:chExt cx="11246017" cy="761131"/>
          </a:xfrm>
        </p:grpSpPr>
        <p:sp>
          <p:nvSpPr>
            <p:cNvPr id="168" name="文本框 167"/>
            <p:cNvSpPr txBox="1"/>
            <p:nvPr/>
          </p:nvSpPr>
          <p:spPr>
            <a:xfrm>
              <a:off x="252244"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10001</a:t>
              </a:r>
              <a:endParaRPr lang="zh-CN" altLang="en-US" sz="1895" dirty="0"/>
            </a:p>
          </p:txBody>
        </p:sp>
        <p:sp>
          <p:nvSpPr>
            <p:cNvPr id="169" name="矩形 168"/>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0" name="矩形 169"/>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1" name="矩形 170"/>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2" name="矩形 171"/>
            <p:cNvSpPr/>
            <p:nvPr/>
          </p:nvSpPr>
          <p:spPr bwMode="auto">
            <a:xfrm>
              <a:off x="270746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3" name="矩形 172"/>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4" name="矩形 173"/>
            <p:cNvSpPr/>
            <p:nvPr/>
          </p:nvSpPr>
          <p:spPr bwMode="auto">
            <a:xfrm>
              <a:off x="331907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1</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75" name="矩形 174"/>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6" name="矩形 175"/>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8" name="矩形 177"/>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4844419"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6373445"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5" name="矩形 184"/>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698505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7" name="矩形 186"/>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196" name="矩形 195"/>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98" name="矩形 197"/>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9" name="文本框 198"/>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200" name="文本框 199"/>
            <p:cNvSpPr txBox="1"/>
            <p:nvPr/>
          </p:nvSpPr>
          <p:spPr>
            <a:xfrm>
              <a:off x="6850000" y="5519526"/>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01" name="文本框 200"/>
            <p:cNvSpPr txBox="1"/>
            <p:nvPr/>
          </p:nvSpPr>
          <p:spPr>
            <a:xfrm>
              <a:off x="3073561" y="5519526"/>
              <a:ext cx="817853" cy="296556"/>
            </a:xfrm>
            <a:prstGeom prst="rect">
              <a:avLst/>
            </a:prstGeom>
            <a:noFill/>
          </p:spPr>
          <p:txBody>
            <a:bodyPr wrap="none" rtlCol="0">
              <a:spAutoFit/>
            </a:bodyPr>
            <a:lstStyle/>
            <a:p>
              <a:pPr algn="ctr"/>
              <a:r>
                <a:rPr lang="en-US" altLang="zh-CN" sz="1325" b="1" i="1"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1" i="1"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239890" y="5867600"/>
            <a:ext cx="11258371" cy="761131"/>
            <a:chOff x="239890" y="5519526"/>
            <a:chExt cx="11258371" cy="761131"/>
          </a:xfrm>
        </p:grpSpPr>
        <p:sp>
          <p:nvSpPr>
            <p:cNvPr id="203" name="文本框 202"/>
            <p:cNvSpPr txBox="1"/>
            <p:nvPr/>
          </p:nvSpPr>
          <p:spPr>
            <a:xfrm>
              <a:off x="239890"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10010</a:t>
              </a:r>
              <a:endParaRPr lang="zh-CN" altLang="en-US" sz="1895" dirty="0"/>
            </a:p>
          </p:txBody>
        </p:sp>
        <p:sp>
          <p:nvSpPr>
            <p:cNvPr id="204" name="矩形 203"/>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240165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07" name="矩形 206"/>
            <p:cNvSpPr/>
            <p:nvPr/>
          </p:nvSpPr>
          <p:spPr bwMode="auto">
            <a:xfrm>
              <a:off x="270746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3624880"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393068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2" name="矩形 211"/>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8207681"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29" name="矩形 228"/>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30" name="矩形 229"/>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31" name="矩形 230"/>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32" name="矩形 231"/>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233" name="矩形 232"/>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34" name="文本框 233"/>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235" name="文本框 234"/>
            <p:cNvSpPr txBox="1"/>
            <p:nvPr/>
          </p:nvSpPr>
          <p:spPr>
            <a:xfrm>
              <a:off x="2325038"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36" name="文本框 235"/>
            <p:cNvSpPr txBox="1"/>
            <p:nvPr/>
          </p:nvSpPr>
          <p:spPr>
            <a:xfrm>
              <a:off x="3826871" y="5519526"/>
              <a:ext cx="51167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7" name="组合 236"/>
          <p:cNvGrpSpPr/>
          <p:nvPr/>
        </p:nvGrpSpPr>
        <p:grpSpPr>
          <a:xfrm>
            <a:off x="253999" y="3612845"/>
            <a:ext cx="11258370" cy="779697"/>
            <a:chOff x="253999" y="2698427"/>
            <a:chExt cx="11258370" cy="779697"/>
          </a:xfrm>
        </p:grpSpPr>
        <p:grpSp>
          <p:nvGrpSpPr>
            <p:cNvPr id="238" name="组合 237"/>
            <p:cNvGrpSpPr/>
            <p:nvPr/>
          </p:nvGrpSpPr>
          <p:grpSpPr>
            <a:xfrm>
              <a:off x="253999" y="2714999"/>
              <a:ext cx="11258370" cy="763125"/>
              <a:chOff x="253999" y="3618230"/>
              <a:chExt cx="11258370" cy="763125"/>
            </a:xfrm>
          </p:grpSpPr>
          <p:sp>
            <p:nvSpPr>
              <p:cNvPr id="240" name="文本框 239"/>
              <p:cNvSpPr txBox="1"/>
              <p:nvPr/>
            </p:nvSpPr>
            <p:spPr>
              <a:xfrm>
                <a:off x="253999"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01111</a:t>
                </a:r>
                <a:r>
                  <a:rPr lang="en-US" altLang="zh-CN" sz="1895" dirty="0"/>
                  <a:t> </a:t>
                </a:r>
                <a:endParaRPr lang="zh-CN" altLang="en-US" sz="1895" dirty="0"/>
              </a:p>
            </p:txBody>
          </p:sp>
          <p:sp>
            <p:nvSpPr>
              <p:cNvPr id="241" name="矩形 240"/>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45" name="矩形 244"/>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6081748"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6" name="矩形 255"/>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7" name="矩形 256"/>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6999165"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7610179"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1" name="矩形 260"/>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2" name="矩形 261"/>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3" name="矩形 262"/>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64" name="矩形 263"/>
              <p:cNvSpPr/>
              <p:nvPr/>
            </p:nvSpPr>
            <p:spPr bwMode="auto">
              <a:xfrm>
                <a:off x="8833400" y="3901553"/>
                <a:ext cx="305508" cy="43818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5" name="矩形 264"/>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6" name="矩形 265"/>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7" name="矩形 266"/>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8" name="矩形 267"/>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69" name="矩形 268"/>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70" name="矩形 269"/>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271" name="文本框 270"/>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272" name="文本框 271"/>
              <p:cNvSpPr txBox="1"/>
              <p:nvPr/>
            </p:nvSpPr>
            <p:spPr>
              <a:xfrm>
                <a:off x="7503433" y="3618230"/>
                <a:ext cx="52610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3" name="文本框 272"/>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4" name="文本框 273"/>
              <p:cNvSpPr txBox="1"/>
              <p:nvPr/>
            </p:nvSpPr>
            <p:spPr>
              <a:xfrm>
                <a:off x="6313108"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5" name="文本框 274"/>
              <p:cNvSpPr txBox="1"/>
              <p:nvPr/>
            </p:nvSpPr>
            <p:spPr>
              <a:xfrm>
                <a:off x="5743790" y="3619854"/>
                <a:ext cx="68159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39" name="文本框 238"/>
            <p:cNvSpPr txBox="1"/>
            <p:nvPr/>
          </p:nvSpPr>
          <p:spPr>
            <a:xfrm>
              <a:off x="8691761" y="2698427"/>
              <a:ext cx="577145" cy="296556"/>
            </a:xfrm>
            <a:prstGeom prst="rect">
              <a:avLst/>
            </a:prstGeom>
            <a:noFill/>
          </p:spPr>
          <p:txBody>
            <a:bodyPr wrap="none" rtlCol="0">
              <a:spAutoFit/>
            </a:bodyPr>
            <a:lstStyle/>
            <a:p>
              <a:pPr algn="ctr"/>
              <a:r>
                <a:rPr lang="en-US" altLang="zh-CN" sz="1325"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
        <p:nvSpPr>
          <p:cNvPr id="276" name="矩形 275"/>
          <p:cNvSpPr/>
          <p:nvPr/>
        </p:nvSpPr>
        <p:spPr bwMode="auto">
          <a:xfrm>
            <a:off x="1492149" y="295466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77" name="直接箭头连接符 276"/>
          <p:cNvCxnSpPr/>
          <p:nvPr/>
        </p:nvCxnSpPr>
        <p:spPr>
          <a:xfrm flipV="1">
            <a:off x="1641178" y="2238367"/>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8" name="文本框 277"/>
          <p:cNvSpPr txBox="1"/>
          <p:nvPr/>
        </p:nvSpPr>
        <p:spPr>
          <a:xfrm>
            <a:off x="1395977" y="2002687"/>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矩形 278"/>
          <p:cNvSpPr/>
          <p:nvPr/>
        </p:nvSpPr>
        <p:spPr bwMode="auto">
          <a:xfrm>
            <a:off x="1452114" y="3347610"/>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sp>
        <p:nvSpPr>
          <p:cNvPr id="280" name="矩形 279"/>
          <p:cNvSpPr/>
          <p:nvPr/>
        </p:nvSpPr>
        <p:spPr bwMode="auto">
          <a:xfrm>
            <a:off x="1483406" y="3899570"/>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1" name="矩形 280"/>
          <p:cNvSpPr/>
          <p:nvPr/>
        </p:nvSpPr>
        <p:spPr bwMode="auto">
          <a:xfrm>
            <a:off x="1483939" y="4635128"/>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2" name="矩形 281"/>
          <p:cNvSpPr/>
          <p:nvPr/>
        </p:nvSpPr>
        <p:spPr bwMode="auto">
          <a:xfrm>
            <a:off x="1469129" y="540610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283" name="矩形 282"/>
          <p:cNvSpPr/>
          <p:nvPr/>
        </p:nvSpPr>
        <p:spPr bwMode="auto">
          <a:xfrm>
            <a:off x="1472164" y="614243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4" name="矩形 283"/>
          <p:cNvSpPr/>
          <p:nvPr/>
        </p:nvSpPr>
        <p:spPr bwMode="auto">
          <a:xfrm>
            <a:off x="1469452" y="5408017"/>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1</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5" name="文本框 284"/>
          <p:cNvSpPr txBox="1"/>
          <p:nvPr/>
        </p:nvSpPr>
        <p:spPr>
          <a:xfrm>
            <a:off x="1354437" y="5127329"/>
            <a:ext cx="561372" cy="296556"/>
          </a:xfrm>
          <a:prstGeom prst="rect">
            <a:avLst/>
          </a:prstGeom>
          <a:noFill/>
        </p:spPr>
        <p:txBody>
          <a:bodyPr wrap="none" rtlCol="0">
            <a:spAutoFit/>
          </a:bodyPr>
          <a:lstStyle/>
          <a:p>
            <a:pPr algn="ctr"/>
            <a:r>
              <a:rPr lang="en-US" altLang="zh-CN" sz="1325" b="1" i="1" dirty="0" err="1" smtClean="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imm</a:t>
            </a:r>
            <a:endParaRPr lang="zh-CN" altLang="en-US" sz="1325" b="1" i="1" baseline="-25000" dirty="0">
              <a:solidFill>
                <a:srgbClr val="00B050"/>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487030" y="1063693"/>
            <a:ext cx="3034098"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(add)</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6" name="表格 5"/>
          <p:cNvGraphicFramePr>
            <a:graphicFrameLocks noGrp="1"/>
          </p:cNvGraphicFramePr>
          <p:nvPr/>
        </p:nvGraphicFramePr>
        <p:xfrm>
          <a:off x="3222134" y="1871847"/>
          <a:ext cx="5482782" cy="475837"/>
        </p:xfrm>
        <a:graphic>
          <a:graphicData uri="http://schemas.openxmlformats.org/drawingml/2006/table">
            <a:tbl>
              <a:tblPr firstRow="1" bandRow="1">
                <a:tableStyleId>{5C22544A-7EE6-4342-B048-85BDC9FD1C3A}</a:tableStyleId>
              </a:tblPr>
              <a:tblGrid>
                <a:gridCol w="1096133"/>
                <a:gridCol w="2125363"/>
                <a:gridCol w="2261286"/>
              </a:tblGrid>
              <a:tr h="475837">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smtClean="0">
                          <a:solidFill>
                            <a:schemeClr val="tx1"/>
                          </a:solidFill>
                          <a:latin typeface="+mn-ea"/>
                          <a:ea typeface="+mn-ea"/>
                        </a:rPr>
                        <a:t>Rs</a:t>
                      </a:r>
                      <a:r>
                        <a:rPr lang="en-US" altLang="zh-CN" sz="1700" b="1" baseline="0" dirty="0" smtClean="0">
                          <a:solidFill>
                            <a:schemeClr val="tx1"/>
                          </a:solidFill>
                          <a:latin typeface="+mn-ea"/>
                          <a:ea typeface="+mn-ea"/>
                        </a:rPr>
                        <a:t>/</a:t>
                      </a:r>
                      <a:r>
                        <a:rPr lang="en-US" altLang="zh-CN" sz="1700" b="1" baseline="0" dirty="0" err="1" smtClean="0">
                          <a:solidFill>
                            <a:schemeClr val="tx1"/>
                          </a:solidFill>
                          <a:latin typeface="+mn-ea"/>
                          <a:ea typeface="+mn-ea"/>
                        </a:rPr>
                        <a:t>Rt</a:t>
                      </a:r>
                      <a:r>
                        <a:rPr lang="en-US" altLang="zh-CN" sz="1700" b="1" baseline="0" dirty="0" smtClean="0">
                          <a:solidFill>
                            <a:schemeClr val="tx1"/>
                          </a:solidFill>
                          <a:latin typeface="+mn-ea"/>
                          <a:ea typeface="+mn-ea"/>
                        </a:rPr>
                        <a:t>, R</a:t>
                      </a:r>
                      <a:r>
                        <a:rPr lang="en-US" altLang="zh-CN" sz="1700" b="1" baseline="-25000" dirty="0" smtClean="0">
                          <a:solidFill>
                            <a:schemeClr val="tx1"/>
                          </a:solidFill>
                          <a:latin typeface="+mn-ea"/>
                          <a:ea typeface="+mn-ea"/>
                        </a:rPr>
                        <a:t>out</a:t>
                      </a:r>
                      <a:r>
                        <a:rPr lang="en-US" altLang="zh-CN" sz="1700" b="1" baseline="0" dirty="0" smtClean="0">
                          <a:solidFill>
                            <a:schemeClr val="tx1"/>
                          </a:solidFill>
                          <a:latin typeface="+mn-ea"/>
                          <a:ea typeface="+mn-ea"/>
                        </a:rPr>
                        <a:t>,</a:t>
                      </a:r>
                      <a:r>
                        <a:rPr lang="en-US" altLang="zh-CN" sz="1700" b="1" dirty="0" smtClean="0">
                          <a:solidFill>
                            <a:schemeClr val="tx1"/>
                          </a:solidFill>
                          <a:latin typeface="+mn-ea"/>
                          <a:ea typeface="+mn-ea"/>
                        </a:rPr>
                        <a:t> ADD</a:t>
                      </a:r>
                      <a:r>
                        <a:rPr lang="en-US" altLang="zh-CN" sz="1700" b="1" baseline="0" dirty="0" smtClean="0">
                          <a:solidFill>
                            <a:schemeClr val="tx1"/>
                          </a:solidFill>
                          <a:latin typeface="+mn-ea"/>
                          <a:ea typeface="+mn-ea"/>
                        </a:rPr>
                        <a:t> </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smtClean="0">
                          <a:solidFill>
                            <a:schemeClr val="tx1"/>
                          </a:solidFill>
                          <a:latin typeface="+mn-ea"/>
                          <a:ea typeface="+mn-ea"/>
                        </a:rPr>
                        <a:t>Z</a:t>
                      </a:r>
                      <a:r>
                        <a:rPr lang="en-US" altLang="zh-CN" sz="1700" b="1" baseline="-25000" dirty="0" err="1"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err="1" smtClean="0">
                          <a:solidFill>
                            <a:schemeClr val="tx1"/>
                          </a:solidFill>
                          <a:latin typeface="+mn-ea"/>
                          <a:ea typeface="+mn-ea"/>
                        </a:rPr>
                        <a:t>R</a:t>
                      </a:r>
                      <a:r>
                        <a:rPr lang="en-US" altLang="zh-CN" sz="1700" b="1" baseline="-25000" dirty="0" err="1" smtClean="0">
                          <a:solidFill>
                            <a:schemeClr val="tx1"/>
                          </a:solidFill>
                          <a:latin typeface="+mn-ea"/>
                          <a:ea typeface="+mn-ea"/>
                        </a:rPr>
                        <a:t>in</a:t>
                      </a:r>
                      <a:r>
                        <a:rPr lang="en-US" altLang="zh-CN" sz="1700" b="1" baseline="0" dirty="0" smtClean="0">
                          <a:solidFill>
                            <a:schemeClr val="tx1"/>
                          </a:solidFill>
                          <a:latin typeface="+mn-ea"/>
                          <a:ea typeface="+mn-ea"/>
                        </a:rPr>
                        <a:t>, </a:t>
                      </a:r>
                      <a:r>
                        <a:rPr lang="en-US" altLang="zh-CN" sz="1700" b="1" baseline="0" dirty="0" err="1" smtClean="0">
                          <a:solidFill>
                            <a:schemeClr val="tx1"/>
                          </a:solidFill>
                          <a:latin typeface="+mn-ea"/>
                          <a:ea typeface="+mn-ea"/>
                        </a:rPr>
                        <a:t>RegDst</a:t>
                      </a:r>
                      <a:endParaRPr lang="zh-CN" altLang="en-US" sz="1700" b="1" baseline="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2" name="组合 1"/>
          <p:cNvGrpSpPr/>
          <p:nvPr/>
        </p:nvGrpSpPr>
        <p:grpSpPr>
          <a:xfrm>
            <a:off x="608249" y="2751598"/>
            <a:ext cx="10901227" cy="1823043"/>
            <a:chOff x="608249" y="2751598"/>
            <a:chExt cx="10901227" cy="1823043"/>
          </a:xfrm>
        </p:grpSpPr>
        <p:grpSp>
          <p:nvGrpSpPr>
            <p:cNvPr id="7" name="组合 6"/>
            <p:cNvGrpSpPr/>
            <p:nvPr/>
          </p:nvGrpSpPr>
          <p:grpSpPr>
            <a:xfrm>
              <a:off x="608249" y="2751598"/>
              <a:ext cx="10901227" cy="1823043"/>
              <a:chOff x="608249" y="1924358"/>
              <a:chExt cx="10901227" cy="1823043"/>
            </a:xfrm>
          </p:grpSpPr>
          <p:sp>
            <p:nvSpPr>
              <p:cNvPr id="8" name="文本框 7"/>
              <p:cNvSpPr txBox="1"/>
              <p:nvPr/>
            </p:nvSpPr>
            <p:spPr>
              <a:xfrm>
                <a:off x="60824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10011</a:t>
                </a:r>
                <a:r>
                  <a:rPr lang="en-US" altLang="zh-CN" sz="1895" dirty="0"/>
                  <a:t>  </a:t>
                </a:r>
                <a:endParaRPr lang="zh-CN" altLang="en-US" sz="1895" dirty="0"/>
              </a:p>
            </p:txBody>
          </p:sp>
          <p:grpSp>
            <p:nvGrpSpPr>
              <p:cNvPr id="9" name="组合 8"/>
              <p:cNvGrpSpPr/>
              <p:nvPr/>
            </p:nvGrpSpPr>
            <p:grpSpPr>
              <a:xfrm>
                <a:off x="1671801" y="1924358"/>
                <a:ext cx="8991274" cy="1823043"/>
                <a:chOff x="1593519" y="3943658"/>
                <a:chExt cx="8991274" cy="1823043"/>
              </a:xfrm>
            </p:grpSpPr>
            <p:grpSp>
              <p:nvGrpSpPr>
                <p:cNvPr id="11" name="组合 10"/>
                <p:cNvGrpSpPr/>
                <p:nvPr/>
              </p:nvGrpSpPr>
              <p:grpSpPr>
                <a:xfrm>
                  <a:off x="1722981" y="4957156"/>
                  <a:ext cx="8861812" cy="809545"/>
                  <a:chOff x="1885396" y="5530038"/>
                  <a:chExt cx="9346443" cy="853817"/>
                </a:xfrm>
              </p:grpSpPr>
              <p:sp>
                <p:nvSpPr>
                  <p:cNvPr id="72" name="矩形 71"/>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3" name="矩形 72"/>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4" name="矩形 73"/>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5" name="矩形 74"/>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6" name="矩形 75"/>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84" name="矩形 83"/>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5" name="矩形 84"/>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7" name="矩形 86"/>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100" name="组合 99"/>
                  <p:cNvGrpSpPr/>
                  <p:nvPr/>
                </p:nvGrpSpPr>
                <p:grpSpPr>
                  <a:xfrm>
                    <a:off x="1892871" y="5914604"/>
                    <a:ext cx="9338968" cy="469251"/>
                    <a:chOff x="2346480" y="4271888"/>
                    <a:chExt cx="9338968" cy="469251"/>
                  </a:xfrm>
                  <a:noFill/>
                </p:grpSpPr>
                <p:sp>
                  <p:nvSpPr>
                    <p:cNvPr id="101" name="矩形 100"/>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102" name="矩形 101"/>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103" name="矩形 102"/>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104" name="矩形 103"/>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105" name="矩形 104"/>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106" name="矩形 105"/>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107" name="矩形 106"/>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108" name="矩形 107"/>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109" name="矩形 108"/>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110" name="矩形 109"/>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111" name="矩形 110"/>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112" name="矩形 111"/>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12</a:t>
                      </a:r>
                      <a:endParaRPr lang="zh-CN" altLang="en-US" sz="1325" dirty="0">
                        <a:latin typeface="Segoe UI" panose="020B0502040204020203" pitchFamily="34" charset="0"/>
                        <a:cs typeface="Segoe UI" panose="020B0502040204020203" pitchFamily="34" charset="0"/>
                      </a:endParaRPr>
                    </a:p>
                  </p:txBody>
                </p:sp>
                <p:sp>
                  <p:nvSpPr>
                    <p:cNvPr id="113" name="矩形 112"/>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114" name="矩形 113"/>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115" name="矩形 114"/>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116" name="矩形 115"/>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117" name="矩形 116"/>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118" name="矩形 117"/>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119" name="矩形 118"/>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120" name="矩形 119"/>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121" name="矩形 120"/>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122" name="矩形 121"/>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123" name="矩形 122"/>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124" name="矩形 123"/>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125" name="矩形 124"/>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126" name="矩形 125"/>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127" name="矩形 126"/>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128" name="矩形 127"/>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129" name="矩形 128"/>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12" name="组合 11"/>
                <p:cNvGrpSpPr/>
                <p:nvPr/>
              </p:nvGrpSpPr>
              <p:grpSpPr>
                <a:xfrm>
                  <a:off x="1593519" y="3943658"/>
                  <a:ext cx="8980947" cy="1451683"/>
                  <a:chOff x="1593519" y="3943658"/>
                  <a:chExt cx="8980947" cy="1451683"/>
                </a:xfrm>
              </p:grpSpPr>
              <p:cxnSp>
                <p:nvCxnSpPr>
                  <p:cNvPr id="13" name="直接箭头连接符 1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593519" y="3943658"/>
                    <a:ext cx="6987258" cy="656951"/>
                    <a:chOff x="1593519" y="3943658"/>
                    <a:chExt cx="6987258" cy="656951"/>
                  </a:xfrm>
                </p:grpSpPr>
                <p:sp>
                  <p:nvSpPr>
                    <p:cNvPr id="50" name="文本框 49"/>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51" name="文本框 50"/>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57" name="文本框 56"/>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 name="直接箭头连接符 24"/>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8411833" y="3943659"/>
                    <a:ext cx="814732" cy="1025994"/>
                    <a:chOff x="8940055" y="4461114"/>
                    <a:chExt cx="859288" cy="1082103"/>
                  </a:xfrm>
                </p:grpSpPr>
                <p:cxnSp>
                  <p:nvCxnSpPr>
                    <p:cNvPr id="46" name="直接箭头连接符 4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9" name="文本框 48"/>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7" name="组合 36"/>
                  <p:cNvGrpSpPr/>
                  <p:nvPr/>
                </p:nvGrpSpPr>
                <p:grpSpPr>
                  <a:xfrm>
                    <a:off x="9204020" y="4210243"/>
                    <a:ext cx="1211159" cy="756956"/>
                    <a:chOff x="9778247" y="4742277"/>
                    <a:chExt cx="1277395" cy="798352"/>
                  </a:xfrm>
                </p:grpSpPr>
                <p:cxnSp>
                  <p:nvCxnSpPr>
                    <p:cNvPr id="40" name="直接箭头连接符 3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45" name="直接箭头连接符 4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8" name="矩形 37"/>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 name="矩形 3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10" name="文本框 9"/>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03" name="矩形 202"/>
            <p:cNvSpPr/>
            <p:nvPr/>
          </p:nvSpPr>
          <p:spPr bwMode="auto">
            <a:xfrm>
              <a:off x="1492149" y="375931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cxnSp>
        <p:nvCxnSpPr>
          <p:cNvPr id="204" name="直接箭头连接符 203"/>
          <p:cNvCxnSpPr/>
          <p:nvPr/>
        </p:nvCxnSpPr>
        <p:spPr>
          <a:xfrm flipV="1">
            <a:off x="1641178" y="3030668"/>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05" name="文本框 204"/>
          <p:cNvSpPr txBox="1"/>
          <p:nvPr/>
        </p:nvSpPr>
        <p:spPr>
          <a:xfrm>
            <a:off x="1395977" y="2805874"/>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6" name="矩形 205"/>
          <p:cNvSpPr/>
          <p:nvPr/>
        </p:nvSpPr>
        <p:spPr bwMode="auto">
          <a:xfrm>
            <a:off x="1452114" y="4150797"/>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grpSp>
        <p:nvGrpSpPr>
          <p:cNvPr id="3" name="组合 2"/>
          <p:cNvGrpSpPr/>
          <p:nvPr/>
        </p:nvGrpSpPr>
        <p:grpSpPr>
          <a:xfrm>
            <a:off x="599991" y="4445470"/>
            <a:ext cx="10912378" cy="763125"/>
            <a:chOff x="599991" y="4445470"/>
            <a:chExt cx="10912378" cy="763125"/>
          </a:xfrm>
        </p:grpSpPr>
        <p:grpSp>
          <p:nvGrpSpPr>
            <p:cNvPr id="130" name="组合 129"/>
            <p:cNvGrpSpPr/>
            <p:nvPr/>
          </p:nvGrpSpPr>
          <p:grpSpPr>
            <a:xfrm>
              <a:off x="599991" y="4445470"/>
              <a:ext cx="10912378" cy="763125"/>
              <a:chOff x="599991" y="3618230"/>
              <a:chExt cx="10912378" cy="763125"/>
            </a:xfrm>
          </p:grpSpPr>
          <p:sp>
            <p:nvSpPr>
              <p:cNvPr id="131" name="文本框 130"/>
              <p:cNvSpPr txBox="1"/>
              <p:nvPr/>
            </p:nvSpPr>
            <p:spPr>
              <a:xfrm>
                <a:off x="59999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10100</a:t>
                </a:r>
                <a:endParaRPr lang="zh-CN" altLang="en-US" sz="1895" dirty="0"/>
              </a:p>
            </p:txBody>
          </p:sp>
          <p:sp>
            <p:nvSpPr>
              <p:cNvPr id="132" name="矩形 131"/>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3" name="矩形 132"/>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4" name="矩形 133"/>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5" name="矩形 134"/>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36" name="矩形 135"/>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7" name="矩形 136"/>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8" name="矩形 137"/>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48" name="矩形 147"/>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50" name="矩形 149"/>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1" name="矩形 150"/>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2" name="矩形 151"/>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3" name="矩形 152"/>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4" name="矩形 153"/>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5" name="矩形 154"/>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6" name="矩形 155"/>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7" name="矩形 156"/>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58" name="矩形 157"/>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59" name="矩形 158"/>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0" name="矩形 159"/>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61" name="矩形 160"/>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162" name="文本框 161"/>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163" name="文本框 162"/>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4" name="文本框 163"/>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5" name="文本框 164"/>
              <p:cNvSpPr txBox="1"/>
              <p:nvPr/>
            </p:nvSpPr>
            <p:spPr>
              <a:xfrm>
                <a:off x="6222673"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07" name="矩形 206"/>
            <p:cNvSpPr/>
            <p:nvPr/>
          </p:nvSpPr>
          <p:spPr bwMode="auto">
            <a:xfrm>
              <a:off x="1494840" y="4727338"/>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grpSp>
        <p:nvGrpSpPr>
          <p:cNvPr id="209" name="组合 208"/>
          <p:cNvGrpSpPr/>
          <p:nvPr/>
        </p:nvGrpSpPr>
        <p:grpSpPr>
          <a:xfrm>
            <a:off x="604088" y="5397924"/>
            <a:ext cx="10901227" cy="760322"/>
            <a:chOff x="604088" y="5397924"/>
            <a:chExt cx="10901227" cy="760322"/>
          </a:xfrm>
        </p:grpSpPr>
        <p:grpSp>
          <p:nvGrpSpPr>
            <p:cNvPr id="166" name="组合 165"/>
            <p:cNvGrpSpPr/>
            <p:nvPr/>
          </p:nvGrpSpPr>
          <p:grpSpPr>
            <a:xfrm>
              <a:off x="604088" y="5397924"/>
              <a:ext cx="10901227" cy="760322"/>
              <a:chOff x="604088" y="4570684"/>
              <a:chExt cx="10901227" cy="760322"/>
            </a:xfrm>
          </p:grpSpPr>
          <p:grpSp>
            <p:nvGrpSpPr>
              <p:cNvPr id="167" name="组合 166"/>
              <p:cNvGrpSpPr/>
              <p:nvPr/>
            </p:nvGrpSpPr>
            <p:grpSpPr>
              <a:xfrm>
                <a:off x="604088" y="4830101"/>
                <a:ext cx="10901227" cy="500905"/>
                <a:chOff x="604088" y="4830101"/>
                <a:chExt cx="10901227" cy="500905"/>
              </a:xfrm>
            </p:grpSpPr>
            <p:sp>
              <p:nvSpPr>
                <p:cNvPr id="171" name="文本框 170"/>
                <p:cNvSpPr txBox="1"/>
                <p:nvPr/>
              </p:nvSpPr>
              <p:spPr>
                <a:xfrm>
                  <a:off x="60408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10101</a:t>
                  </a:r>
                  <a:endParaRPr lang="zh-CN" altLang="en-US" sz="1895" dirty="0"/>
                </a:p>
              </p:txBody>
            </p:sp>
            <p:sp>
              <p:nvSpPr>
                <p:cNvPr id="172" name="矩形 17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3" name="矩形 17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4" name="矩形 17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75" name="矩形 17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6" name="矩形 17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8" name="矩形 17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5" name="矩形 18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6" name="矩形 18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7" name="矩形 18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8" name="矩形 187"/>
                <p:cNvSpPr/>
                <p:nvPr/>
              </p:nvSpPr>
              <p:spPr bwMode="auto">
                <a:xfrm>
                  <a:off x="6686304"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189" name="矩形 18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4" name="矩形 19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6" name="矩形 19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197" name="矩形 19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198" name="矩形 19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199" name="矩形 19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00" name="矩形 199"/>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201" name="矩形 200"/>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02" name="文本框 201"/>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168" name="文本框 167"/>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69" name="文本框 168"/>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70" name="文本框 169"/>
              <p:cNvSpPr txBox="1"/>
              <p:nvPr/>
            </p:nvSpPr>
            <p:spPr>
              <a:xfrm>
                <a:off x="6451705" y="4572576"/>
                <a:ext cx="78258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08" name="矩形 207"/>
            <p:cNvSpPr/>
            <p:nvPr/>
          </p:nvSpPr>
          <p:spPr bwMode="auto">
            <a:xfrm>
              <a:off x="1475022" y="5671169"/>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487030" y="1063693"/>
            <a:ext cx="3528916"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5.</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en-US" altLang="zh-CN" sz="2800" dirty="0" err="1"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addi</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7" name="表格 6"/>
          <p:cNvGraphicFramePr>
            <a:graphicFrameLocks noGrp="1"/>
          </p:cNvGraphicFramePr>
          <p:nvPr/>
        </p:nvGraphicFramePr>
        <p:xfrm>
          <a:off x="3500580" y="1839041"/>
          <a:ext cx="5413777" cy="475837"/>
        </p:xfrm>
        <a:graphic>
          <a:graphicData uri="http://schemas.openxmlformats.org/drawingml/2006/table">
            <a:tbl>
              <a:tblPr firstRow="1" bandRow="1">
                <a:tableStyleId>{5C22544A-7EE6-4342-B048-85BDC9FD1C3A}</a:tableStyleId>
              </a:tblPr>
              <a:tblGrid>
                <a:gridCol w="1343269"/>
                <a:gridCol w="2100648"/>
                <a:gridCol w="1969860"/>
              </a:tblGrid>
              <a:tr h="475837">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smtClean="0">
                          <a:solidFill>
                            <a:schemeClr val="tx1"/>
                          </a:solidFill>
                          <a:latin typeface="+mn-ea"/>
                          <a:ea typeface="+mn-ea"/>
                        </a:rPr>
                        <a:t>IR(I)out ,A,</a:t>
                      </a:r>
                      <a:r>
                        <a:rPr lang="en-US" altLang="zh-CN" sz="1700" b="1" dirty="0" smtClean="0">
                          <a:solidFill>
                            <a:schemeClr val="tx1"/>
                          </a:solidFill>
                          <a:latin typeface="+mn-ea"/>
                          <a:ea typeface="+mn-ea"/>
                        </a:rPr>
                        <a:t> ADD</a:t>
                      </a:r>
                      <a:r>
                        <a:rPr lang="en-US" altLang="zh-CN" sz="1700" b="1" baseline="0" dirty="0" smtClean="0">
                          <a:solidFill>
                            <a:schemeClr val="tx1"/>
                          </a:solidFill>
                          <a:latin typeface="+mn-ea"/>
                          <a:ea typeface="+mn-ea"/>
                        </a:rPr>
                        <a:t> </a:t>
                      </a:r>
                      <a:endParaRPr lang="zh-CN" altLang="en-US" sz="1700" b="1" baseline="-2500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smtClean="0">
                          <a:solidFill>
                            <a:schemeClr val="tx1"/>
                          </a:solidFill>
                          <a:latin typeface="+mn-ea"/>
                          <a:ea typeface="+mn-ea"/>
                        </a:rPr>
                        <a:t>Z</a:t>
                      </a:r>
                      <a:r>
                        <a:rPr lang="en-US" altLang="zh-CN" sz="1700" b="1" baseline="-25000" dirty="0" err="1" smtClean="0">
                          <a:solidFill>
                            <a:schemeClr val="tx1"/>
                          </a:solidFill>
                          <a:latin typeface="+mn-ea"/>
                          <a:ea typeface="+mn-ea"/>
                        </a:rPr>
                        <a:t>out</a:t>
                      </a:r>
                      <a:r>
                        <a:rPr lang="en-US" altLang="zh-CN" sz="1700" b="1" baseline="-25000" dirty="0" smtClean="0">
                          <a:solidFill>
                            <a:schemeClr val="tx1"/>
                          </a:solidFill>
                          <a:latin typeface="+mn-ea"/>
                          <a:ea typeface="+mn-ea"/>
                        </a:rPr>
                        <a:t> </a:t>
                      </a:r>
                      <a:r>
                        <a:rPr lang="en-US" altLang="zh-CN" sz="1700" b="1" dirty="0" smtClean="0">
                          <a:solidFill>
                            <a:schemeClr val="tx1"/>
                          </a:solidFill>
                          <a:latin typeface="+mn-ea"/>
                          <a:ea typeface="+mn-ea"/>
                        </a:rPr>
                        <a:t>, </a:t>
                      </a:r>
                      <a:r>
                        <a:rPr lang="en-US" altLang="zh-CN" sz="1700" b="1" dirty="0" err="1" smtClean="0">
                          <a:solidFill>
                            <a:schemeClr val="tx1"/>
                          </a:solidFill>
                          <a:latin typeface="+mn-ea"/>
                          <a:ea typeface="+mn-ea"/>
                        </a:rPr>
                        <a:t>R</a:t>
                      </a:r>
                      <a:r>
                        <a:rPr lang="en-US" altLang="zh-CN" sz="1700" b="1" baseline="-25000" dirty="0" err="1" smtClean="0">
                          <a:solidFill>
                            <a:schemeClr val="tx1"/>
                          </a:solidFill>
                          <a:latin typeface="+mn-ea"/>
                          <a:ea typeface="+mn-ea"/>
                        </a:rPr>
                        <a:t>in</a:t>
                      </a:r>
                      <a:endParaRPr lang="zh-CN" altLang="en-US" sz="1700" b="1" baseline="0" dirty="0" smtClean="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204" name="组合 203"/>
          <p:cNvGrpSpPr/>
          <p:nvPr/>
        </p:nvGrpSpPr>
        <p:grpSpPr>
          <a:xfrm>
            <a:off x="546464" y="2689819"/>
            <a:ext cx="10963012" cy="1823043"/>
            <a:chOff x="546464" y="1924358"/>
            <a:chExt cx="10963012" cy="1823043"/>
          </a:xfrm>
        </p:grpSpPr>
        <p:sp>
          <p:nvSpPr>
            <p:cNvPr id="205" name="文本框 204"/>
            <p:cNvSpPr txBox="1"/>
            <p:nvPr/>
          </p:nvSpPr>
          <p:spPr>
            <a:xfrm>
              <a:off x="546464"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10110</a:t>
              </a:r>
              <a:r>
                <a:rPr lang="en-US" altLang="zh-CN" sz="1895" dirty="0"/>
                <a:t>  </a:t>
              </a:r>
              <a:endParaRPr lang="zh-CN" altLang="en-US" sz="1895" dirty="0"/>
            </a:p>
          </p:txBody>
        </p:sp>
        <p:grpSp>
          <p:nvGrpSpPr>
            <p:cNvPr id="206" name="组合 205"/>
            <p:cNvGrpSpPr/>
            <p:nvPr/>
          </p:nvGrpSpPr>
          <p:grpSpPr>
            <a:xfrm>
              <a:off x="1671801" y="1924358"/>
              <a:ext cx="8991274" cy="1823043"/>
              <a:chOff x="1593519" y="3943658"/>
              <a:chExt cx="8991274" cy="1823043"/>
            </a:xfrm>
          </p:grpSpPr>
          <p:grpSp>
            <p:nvGrpSpPr>
              <p:cNvPr id="208" name="组合 207"/>
              <p:cNvGrpSpPr/>
              <p:nvPr/>
            </p:nvGrpSpPr>
            <p:grpSpPr>
              <a:xfrm>
                <a:off x="1722981" y="4957156"/>
                <a:ext cx="8861812" cy="809545"/>
                <a:chOff x="1885396" y="5530038"/>
                <a:chExt cx="9346443" cy="853817"/>
              </a:xfrm>
            </p:grpSpPr>
            <p:sp>
              <p:nvSpPr>
                <p:cNvPr id="269" name="矩形 268"/>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0" name="矩形 269"/>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1" name="矩形 270"/>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73" name="矩形 272"/>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4" name="矩形 273"/>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5" name="矩形 274"/>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6" name="矩形 275"/>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7" name="矩形 276"/>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8" name="矩形 277"/>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9" name="矩形 278"/>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0" name="矩形 279"/>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81" name="矩形 280"/>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82" name="矩形 281"/>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3" name="矩形 282"/>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4" name="矩形 283"/>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5" name="矩形 284"/>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6" name="矩形 285"/>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7" name="矩形 286"/>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8" name="矩形 287"/>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9" name="矩形 288"/>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0" name="矩形 289"/>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1" name="矩形 290"/>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2" name="矩形 291"/>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3" name="矩形 292"/>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94" name="矩形 293"/>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95" name="矩形 294"/>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96" name="矩形 295"/>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297" name="组合 296"/>
                <p:cNvGrpSpPr/>
                <p:nvPr/>
              </p:nvGrpSpPr>
              <p:grpSpPr>
                <a:xfrm>
                  <a:off x="1892871" y="5914604"/>
                  <a:ext cx="9338968" cy="469251"/>
                  <a:chOff x="2346480" y="4271888"/>
                  <a:chExt cx="9338968" cy="469251"/>
                </a:xfrm>
                <a:noFill/>
              </p:grpSpPr>
              <p:sp>
                <p:nvSpPr>
                  <p:cNvPr id="298" name="矩形 297"/>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299" name="矩形 298"/>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00" name="矩形 299"/>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01" name="矩形 300"/>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02" name="矩形 301"/>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03" name="矩形 302"/>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04" name="矩形 303"/>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05" name="矩形 304"/>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06" name="矩形 305"/>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07" name="矩形 306"/>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08" name="矩形 307"/>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09" name="矩形 308"/>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10" name="矩形 309"/>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11" name="矩形 310"/>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12" name="矩形 311"/>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13" name="矩形 312"/>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14" name="矩形 313"/>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15" name="矩形 314"/>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16" name="矩形 315"/>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17" name="矩形 316"/>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18" name="矩形 317"/>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19" name="矩形 318"/>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20" name="矩形 319"/>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21" name="矩形 320"/>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22" name="矩形 321"/>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23" name="矩形 322"/>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24" name="矩形 323"/>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25" name="矩形 324"/>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26" name="矩形 325"/>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09" name="组合 208"/>
              <p:cNvGrpSpPr/>
              <p:nvPr/>
            </p:nvGrpSpPr>
            <p:grpSpPr>
              <a:xfrm>
                <a:off x="1593519" y="3943658"/>
                <a:ext cx="8980947" cy="1451683"/>
                <a:chOff x="1593519" y="3943658"/>
                <a:chExt cx="8980947" cy="1451683"/>
              </a:xfrm>
            </p:grpSpPr>
            <p:cxnSp>
              <p:nvCxnSpPr>
                <p:cNvPr id="210" name="直接箭头连接符 209"/>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3" name="直接箭头连接符 212"/>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8" name="直接箭头连接符 217"/>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21" name="组合 220"/>
                <p:cNvGrpSpPr/>
                <p:nvPr/>
              </p:nvGrpSpPr>
              <p:grpSpPr>
                <a:xfrm>
                  <a:off x="1593519" y="3943658"/>
                  <a:ext cx="6987258" cy="656951"/>
                  <a:chOff x="1593519" y="3943658"/>
                  <a:chExt cx="6987258" cy="656951"/>
                </a:xfrm>
              </p:grpSpPr>
              <p:sp>
                <p:nvSpPr>
                  <p:cNvPr id="247" name="文本框 246"/>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48" name="文本框 247"/>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49" name="文本框 248"/>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50" name="文本框 249"/>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1" name="文本框 250"/>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2" name="文本框 251"/>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3" name="文本框 252"/>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54" name="文本框 253"/>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5" name="文本框 254"/>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6" name="文本框 255"/>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7" name="文本框 256"/>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8" name="文本框 257"/>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59" name="文本框 258"/>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60" name="文本框 259"/>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1" name="文本框 260"/>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2" name="文本框 261"/>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3" name="文本框 262"/>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4" name="文本框 263"/>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5" name="文本框 264"/>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6" name="文本框 265"/>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7" name="文本框 266"/>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68" name="文本框 267"/>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22" name="直接箭头连接符 221"/>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3" name="直接箭头连接符 222"/>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4" name="直接箭头连接符 223"/>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5" name="直接箭头连接符 224"/>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7" name="直接箭头连接符 226"/>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1" name="直接箭头连接符 230"/>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33" name="组合 232"/>
                <p:cNvGrpSpPr/>
                <p:nvPr/>
              </p:nvGrpSpPr>
              <p:grpSpPr>
                <a:xfrm>
                  <a:off x="8411833" y="3943659"/>
                  <a:ext cx="814732" cy="1025994"/>
                  <a:chOff x="8940055" y="4461114"/>
                  <a:chExt cx="859288" cy="1082103"/>
                </a:xfrm>
              </p:grpSpPr>
              <p:cxnSp>
                <p:nvCxnSpPr>
                  <p:cNvPr id="243" name="直接箭头连接符 242"/>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4" name="直接箭头连接符 243"/>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45" name="文本框 244"/>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46" name="文本框 245"/>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34" name="组合 233"/>
                <p:cNvGrpSpPr/>
                <p:nvPr/>
              </p:nvGrpSpPr>
              <p:grpSpPr>
                <a:xfrm>
                  <a:off x="9204020" y="4210243"/>
                  <a:ext cx="1211159" cy="756956"/>
                  <a:chOff x="9778247" y="4742277"/>
                  <a:chExt cx="1277395" cy="798352"/>
                </a:xfrm>
              </p:grpSpPr>
              <p:cxnSp>
                <p:nvCxnSpPr>
                  <p:cNvPr id="237" name="直接箭头连接符 236"/>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9" name="直接箭头连接符 238"/>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41" name="文本框 240"/>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42" name="直接箭头连接符 241"/>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35" name="矩形 234"/>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207" name="文本框 206"/>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327" name="组合 326"/>
          <p:cNvGrpSpPr/>
          <p:nvPr/>
        </p:nvGrpSpPr>
        <p:grpSpPr>
          <a:xfrm>
            <a:off x="550563" y="4383691"/>
            <a:ext cx="10961806" cy="763125"/>
            <a:chOff x="550563" y="3618230"/>
            <a:chExt cx="10961806" cy="763125"/>
          </a:xfrm>
        </p:grpSpPr>
        <p:sp>
          <p:nvSpPr>
            <p:cNvPr id="328" name="文本框 327"/>
            <p:cNvSpPr txBox="1"/>
            <p:nvPr/>
          </p:nvSpPr>
          <p:spPr>
            <a:xfrm>
              <a:off x="550563"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10111</a:t>
              </a:r>
              <a:endParaRPr lang="zh-CN" altLang="en-US" sz="1895" dirty="0"/>
            </a:p>
          </p:txBody>
        </p:sp>
        <p:sp>
          <p:nvSpPr>
            <p:cNvPr id="329" name="矩形 328"/>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272157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4" name="矩形 333"/>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638755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47" name="矩形 346"/>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0" name="矩形 349"/>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4" name="矩形 353"/>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5" name="矩形 354"/>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6" name="矩形 355"/>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7" name="矩形 356"/>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8" name="矩形 357"/>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359" name="文本框 358"/>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360" name="文本框 359"/>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61" name="文本框 360"/>
            <p:cNvSpPr txBox="1"/>
            <p:nvPr/>
          </p:nvSpPr>
          <p:spPr>
            <a:xfrm>
              <a:off x="2813246" y="3618230"/>
              <a:ext cx="74892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62" name="组合 361"/>
          <p:cNvGrpSpPr/>
          <p:nvPr/>
        </p:nvGrpSpPr>
        <p:grpSpPr>
          <a:xfrm>
            <a:off x="554660" y="5336145"/>
            <a:ext cx="10950655" cy="760322"/>
            <a:chOff x="554660" y="4570684"/>
            <a:chExt cx="10950655" cy="760322"/>
          </a:xfrm>
        </p:grpSpPr>
        <p:grpSp>
          <p:nvGrpSpPr>
            <p:cNvPr id="363" name="组合 362"/>
            <p:cNvGrpSpPr/>
            <p:nvPr/>
          </p:nvGrpSpPr>
          <p:grpSpPr>
            <a:xfrm>
              <a:off x="554660" y="4830101"/>
              <a:ext cx="10950655" cy="500905"/>
              <a:chOff x="554660" y="4830101"/>
              <a:chExt cx="10950655" cy="500905"/>
            </a:xfrm>
          </p:grpSpPr>
          <p:sp>
            <p:nvSpPr>
              <p:cNvPr id="366" name="文本框 365"/>
              <p:cNvSpPr txBox="1"/>
              <p:nvPr/>
            </p:nvSpPr>
            <p:spPr>
              <a:xfrm>
                <a:off x="554660"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latin typeface="Consolas" panose="020B0609020204030204" pitchFamily="49" charset="0"/>
                  </a:rPr>
                  <a:t>11000</a:t>
                </a:r>
                <a:endParaRPr lang="zh-CN" altLang="en-US" sz="1895" dirty="0"/>
              </a:p>
            </p:txBody>
          </p:sp>
          <p:sp>
            <p:nvSpPr>
              <p:cNvPr id="367" name="矩形 366"/>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70" name="矩形 369"/>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80" name="矩形 379"/>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6686304"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6" name="矩形 385"/>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7" name="矩形 386"/>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8" name="矩形 387"/>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9" name="矩形 388"/>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0" name="矩形 389"/>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1" name="矩形 390"/>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2" name="矩形 391"/>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3" name="矩形 392"/>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6" name="矩形 395"/>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7" name="文本框 396"/>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364" name="文本框 363"/>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65" name="文本框 364"/>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398" name="矩形 397"/>
          <p:cNvSpPr/>
          <p:nvPr/>
        </p:nvSpPr>
        <p:spPr bwMode="auto">
          <a:xfrm>
            <a:off x="1492149" y="3696063"/>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399" name="直接箭头连接符 398"/>
          <p:cNvCxnSpPr/>
          <p:nvPr/>
        </p:nvCxnSpPr>
        <p:spPr>
          <a:xfrm flipV="1">
            <a:off x="1641178" y="2967412"/>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00" name="文本框 399"/>
          <p:cNvSpPr txBox="1"/>
          <p:nvPr/>
        </p:nvSpPr>
        <p:spPr>
          <a:xfrm>
            <a:off x="1395977" y="2731732"/>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01" name="矩形 400"/>
          <p:cNvSpPr/>
          <p:nvPr/>
        </p:nvSpPr>
        <p:spPr bwMode="auto">
          <a:xfrm>
            <a:off x="1452114" y="4076655"/>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sp>
        <p:nvSpPr>
          <p:cNvPr id="402" name="矩形 401"/>
          <p:cNvSpPr/>
          <p:nvPr/>
        </p:nvSpPr>
        <p:spPr bwMode="auto">
          <a:xfrm>
            <a:off x="1498342" y="4664913"/>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403" name="矩形 402"/>
          <p:cNvSpPr/>
          <p:nvPr/>
        </p:nvSpPr>
        <p:spPr bwMode="auto">
          <a:xfrm>
            <a:off x="1482467" y="5614564"/>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375670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aphicFrame>
        <p:nvGraphicFramePr>
          <p:cNvPr id="5" name="表格 4"/>
          <p:cNvGraphicFramePr>
            <a:graphicFrameLocks noGrp="1"/>
          </p:cNvGraphicFramePr>
          <p:nvPr/>
        </p:nvGraphicFramePr>
        <p:xfrm>
          <a:off x="1391463" y="901488"/>
          <a:ext cx="8566054" cy="5638800"/>
        </p:xfrm>
        <a:graphic>
          <a:graphicData uri="http://schemas.openxmlformats.org/drawingml/2006/table">
            <a:tbl>
              <a:tblPr firstRow="1" bandRow="1">
                <a:tableStyleId>{5C22544A-7EE6-4342-B048-85BDC9FD1C3A}</a:tableStyleId>
              </a:tblPr>
              <a:tblGrid>
                <a:gridCol w="720000"/>
                <a:gridCol w="720000"/>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gridCol w="245726"/>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r>
            </a:tbl>
          </a:graphicData>
        </a:graphic>
      </p:graphicFrame>
      <p:grpSp>
        <p:nvGrpSpPr>
          <p:cNvPr id="6" name="组合 5"/>
          <p:cNvGrpSpPr/>
          <p:nvPr/>
        </p:nvGrpSpPr>
        <p:grpSpPr>
          <a:xfrm>
            <a:off x="1403819" y="1206077"/>
            <a:ext cx="9848778" cy="5325610"/>
            <a:chOff x="1453225" y="1245996"/>
            <a:chExt cx="9848778" cy="5325610"/>
          </a:xfrm>
        </p:grpSpPr>
        <p:grpSp>
          <p:nvGrpSpPr>
            <p:cNvPr id="7" name="组合 6"/>
            <p:cNvGrpSpPr/>
            <p:nvPr/>
          </p:nvGrpSpPr>
          <p:grpSpPr>
            <a:xfrm>
              <a:off x="1453225" y="1245996"/>
              <a:ext cx="9848777" cy="5325610"/>
              <a:chOff x="803868" y="1256044"/>
              <a:chExt cx="10339754" cy="5325610"/>
            </a:xfrm>
          </p:grpSpPr>
          <p:cxnSp>
            <p:nvCxnSpPr>
              <p:cNvPr id="14" name="直接连接符 13"/>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tx1"/>
                  </a:solidFill>
                </a:rPr>
                <a:t>取指微程序</a:t>
              </a:r>
              <a:endParaRPr lang="zh-CN" altLang="en-US" sz="1705" dirty="0">
                <a:solidFill>
                  <a:schemeClr val="tx1"/>
                </a:solidFill>
              </a:endParaRPr>
            </a:p>
          </p:txBody>
        </p:sp>
        <p:sp>
          <p:nvSpPr>
            <p:cNvPr id="9" name="文本框 8"/>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10" name="文本框 9"/>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11" name="文本框 10"/>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12" name="文本框 11"/>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13" name="文本框 12"/>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grpSp>
        <p:nvGrpSpPr>
          <p:cNvPr id="22" name="组合 21"/>
          <p:cNvGrpSpPr/>
          <p:nvPr/>
        </p:nvGrpSpPr>
        <p:grpSpPr>
          <a:xfrm>
            <a:off x="5181662" y="212765"/>
            <a:ext cx="2565896" cy="579957"/>
            <a:chOff x="371537" y="4732301"/>
            <a:chExt cx="2678518" cy="579957"/>
          </a:xfrm>
        </p:grpSpPr>
        <p:sp>
          <p:nvSpPr>
            <p:cNvPr id="23" name="矩形 22"/>
            <p:cNvSpPr/>
            <p:nvPr/>
          </p:nvSpPr>
          <p:spPr>
            <a:xfrm>
              <a:off x="371537" y="4732301"/>
              <a:ext cx="2678518" cy="579957"/>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3438F6"/>
                  </a:solidFill>
                  <a:latin typeface="微软雅黑" panose="020B0503020204020204" pitchFamily="34" charset="-122"/>
                  <a:ea typeface="微软雅黑" panose="020B0503020204020204" pitchFamily="34" charset="-122"/>
                </a:rPr>
                <a:t>微地址与状态等价！</a:t>
              </a:r>
              <a:endParaRPr lang="en-US" altLang="zh-CN" sz="2000" b="1" dirty="0">
                <a:solidFill>
                  <a:srgbClr val="3438F6"/>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624217" y="2012950"/>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9.8 </a:t>
            </a:r>
            <a:r>
              <a:rPr lang="zh-CN" altLang="en-US" dirty="0" smtClean="0">
                <a:solidFill>
                  <a:schemeClr val="tx1"/>
                </a:solidFill>
                <a:latin typeface="禹卫书法行书简体" panose="02000603000000000000" pitchFamily="2" charset="-122"/>
                <a:ea typeface="禹卫书法行书简体" panose="02000603000000000000" pitchFamily="2" charset="-122"/>
              </a:rPr>
              <a:t>微程序控制器设计</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
        <p:nvSpPr>
          <p:cNvPr id="17" name="标题 1"/>
          <p:cNvSpPr txBox="1"/>
          <p:nvPr/>
        </p:nvSpPr>
        <p:spPr>
          <a:xfrm>
            <a:off x="3624217" y="2630591"/>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smtClean="0">
                <a:solidFill>
                  <a:schemeClr val="tx1"/>
                </a:solidFill>
                <a:latin typeface="禹卫书法行书简体" panose="02000603000000000000" pitchFamily="2" charset="-122"/>
                <a:ea typeface="禹卫书法行书简体" panose="02000603000000000000" pitchFamily="2" charset="-122"/>
              </a:rPr>
              <a:t>9.9 </a:t>
            </a:r>
            <a:r>
              <a:rPr lang="zh-CN" altLang="en-US" dirty="0" smtClean="0">
                <a:solidFill>
                  <a:schemeClr val="tx1"/>
                </a:solidFill>
                <a:latin typeface="禹卫书法行书简体" panose="02000603000000000000" pitchFamily="2" charset="-122"/>
                <a:ea typeface="禹卫书法行书简体" panose="02000603000000000000" pitchFamily="2" charset="-122"/>
              </a:rPr>
              <a:t>控制器设计</a:t>
            </a:r>
            <a:r>
              <a:rPr lang="zh-CN" altLang="en-US" dirty="0">
                <a:solidFill>
                  <a:schemeClr val="tx1"/>
                </a:solidFill>
                <a:latin typeface="禹卫书法行书简体" panose="02000603000000000000" pitchFamily="2" charset="-122"/>
                <a:ea typeface="禹卫书法行书简体" panose="02000603000000000000" pitchFamily="2" charset="-122"/>
              </a:rPr>
              <a:t>总结</a:t>
            </a:r>
            <a:endParaRPr lang="zh-CN" altLang="en-US" dirty="0">
              <a:solidFill>
                <a:schemeClr val="tx1"/>
              </a:solidFill>
              <a:latin typeface="禹卫书法行书简体" panose="02000603000000000000" pitchFamily="2" charset="-122"/>
              <a:ea typeface="禹卫书法行书简体" panose="02000603000000000000"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7" name="图片 6"/>
          <p:cNvPicPr/>
          <p:nvPr/>
        </p:nvPicPr>
        <p:blipFill rotWithShape="1">
          <a:blip r:embed="rId1"/>
          <a:srcRect l="17065" t="2070" b="24546"/>
          <a:stretch>
            <a:fillRect/>
          </a:stretch>
        </p:blipFill>
        <p:spPr bwMode="auto">
          <a:xfrm>
            <a:off x="487822" y="1058560"/>
            <a:ext cx="5317668" cy="5369424"/>
          </a:xfrm>
          <a:prstGeom prst="rect">
            <a:avLst/>
          </a:prstGeom>
          <a:noFill/>
          <a:ln>
            <a:noFill/>
          </a:ln>
        </p:spPr>
      </p:pic>
      <p:sp>
        <p:nvSpPr>
          <p:cNvPr id="8"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pic>
        <p:nvPicPr>
          <p:cNvPr id="3" name="图片 2"/>
          <p:cNvPicPr>
            <a:picLocks noChangeAspect="1"/>
          </p:cNvPicPr>
          <p:nvPr/>
        </p:nvPicPr>
        <p:blipFill>
          <a:blip r:embed="rId1"/>
          <a:stretch>
            <a:fillRect/>
          </a:stretch>
        </p:blipFill>
        <p:spPr>
          <a:xfrm>
            <a:off x="5174883" y="811565"/>
            <a:ext cx="6848630" cy="3248806"/>
          </a:xfrm>
          <a:prstGeom prst="rect">
            <a:avLst/>
          </a:prstGeom>
        </p:spPr>
      </p:pic>
      <p:pic>
        <p:nvPicPr>
          <p:cNvPr id="4" name="图片 3"/>
          <p:cNvPicPr>
            <a:picLocks noChangeAspect="1"/>
          </p:cNvPicPr>
          <p:nvPr/>
        </p:nvPicPr>
        <p:blipFill>
          <a:blip r:embed="rId2"/>
          <a:stretch>
            <a:fillRect/>
          </a:stretch>
        </p:blipFill>
        <p:spPr>
          <a:xfrm>
            <a:off x="436081" y="2981699"/>
            <a:ext cx="5188984" cy="3392626"/>
          </a:xfrm>
          <a:prstGeom prst="rect">
            <a:avLst/>
          </a:prstGeom>
        </p:spPr>
      </p:pic>
      <p:grpSp>
        <p:nvGrpSpPr>
          <p:cNvPr id="96" name="组合 95"/>
          <p:cNvGrpSpPr/>
          <p:nvPr/>
        </p:nvGrpSpPr>
        <p:grpSpPr>
          <a:xfrm>
            <a:off x="432577" y="2981699"/>
            <a:ext cx="5188984" cy="3397571"/>
            <a:chOff x="2685922" y="1709062"/>
            <a:chExt cx="5188984" cy="3397571"/>
          </a:xfrm>
        </p:grpSpPr>
        <p:pic>
          <p:nvPicPr>
            <p:cNvPr id="97" name="图片 96"/>
            <p:cNvPicPr>
              <a:picLocks noChangeAspect="1"/>
            </p:cNvPicPr>
            <p:nvPr/>
          </p:nvPicPr>
          <p:blipFill>
            <a:blip r:embed="rId2"/>
            <a:stretch>
              <a:fillRect/>
            </a:stretch>
          </p:blipFill>
          <p:spPr>
            <a:xfrm>
              <a:off x="2685922" y="1714007"/>
              <a:ext cx="5188984" cy="3392626"/>
            </a:xfrm>
            <a:prstGeom prst="rect">
              <a:avLst/>
            </a:prstGeom>
          </p:spPr>
        </p:pic>
        <p:pic>
          <p:nvPicPr>
            <p:cNvPr id="98" name="图片 97"/>
            <p:cNvPicPr>
              <a:picLocks noChangeAspect="1"/>
            </p:cNvPicPr>
            <p:nvPr/>
          </p:nvPicPr>
          <p:blipFill>
            <a:blip r:embed="rId3"/>
            <a:stretch>
              <a:fillRect/>
            </a:stretch>
          </p:blipFill>
          <p:spPr>
            <a:xfrm>
              <a:off x="6146026" y="1709062"/>
              <a:ext cx="1728880" cy="2547256"/>
            </a:xfrm>
            <a:prstGeom prst="rect">
              <a:avLst/>
            </a:prstGeom>
          </p:spPr>
        </p:pic>
      </p:grpSp>
      <p:cxnSp>
        <p:nvCxnSpPr>
          <p:cNvPr id="101" name="直接箭头连接符 100"/>
          <p:cNvCxnSpPr/>
          <p:nvPr/>
        </p:nvCxnSpPr>
        <p:spPr>
          <a:xfrm flipV="1">
            <a:off x="3505200" y="2057400"/>
            <a:ext cx="2116361" cy="1382486"/>
          </a:xfrm>
          <a:prstGeom prst="straightConnector1">
            <a:avLst/>
          </a:prstGeom>
          <a:ln w="19050">
            <a:solidFill>
              <a:srgbClr val="3438F6"/>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blinds(horizontal)">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blinds(horizontal)">
                                      <p:cBhvr>
                                        <p:cTn id="2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1547819" y="2805756"/>
          <a:ext cx="3001305" cy="2258096"/>
        </p:xfrm>
        <a:graphic>
          <a:graphicData uri="http://schemas.openxmlformats.org/drawingml/2006/table">
            <a:tbl>
              <a:tblPr firstRow="1" bandRow="1">
                <a:tableStyleId>{5C22544A-7EE6-4342-B048-85BDC9FD1C3A}</a:tableStyleId>
              </a:tblPr>
              <a:tblGrid>
                <a:gridCol w="636928"/>
                <a:gridCol w="2364377"/>
              </a:tblGrid>
              <a:tr h="549562">
                <a:tc>
                  <a:txBody>
                    <a:bodyPr/>
                    <a:lstStyle/>
                    <a:p>
                      <a:r>
                        <a:rPr lang="en-US" altLang="zh-CN" sz="2100" dirty="0"/>
                        <a:t>1</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r h="549562">
                <a:tc>
                  <a:txBody>
                    <a:bodyPr/>
                    <a:lstStyle/>
                    <a:p>
                      <a:r>
                        <a:rPr lang="en-US" altLang="zh-CN" sz="2100" dirty="0"/>
                        <a:t>3</a:t>
                      </a:r>
                      <a:endParaRPr lang="zh-CN" altLang="en-US" sz="2100" dirty="0"/>
                    </a:p>
                  </a:txBody>
                  <a:tcPr marL="107325" marR="107325" marT="53662" marB="53662" anchor="ctr" anchorCtr="1"/>
                </a:tc>
                <a:tc>
                  <a:txBody>
                    <a:bodyPr/>
                    <a:lstStyle/>
                    <a:p>
                      <a:pPr algn="l">
                        <a:lnSpc>
                          <a:spcPct val="150000"/>
                        </a:lnSpc>
                      </a:pP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endParaRPr>
                    </a:p>
                  </a:txBody>
                  <a:tcPr marL="107325" marR="107325" marT="53662" marB="53662" anchor="ctr"/>
                </a:tc>
              </a:tr>
              <a:tr h="549562">
                <a:tc>
                  <a:txBody>
                    <a:bodyPr/>
                    <a:lstStyle/>
                    <a:p>
                      <a:r>
                        <a:rPr lang="en-US" altLang="zh-CN" sz="2100" dirty="0"/>
                        <a:t>4</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0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tr>
            </a:tbl>
          </a:graphicData>
        </a:graphic>
      </p:graphicFrame>
      <p:sp>
        <p:nvSpPr>
          <p:cNvPr id="11" name="文本框 10"/>
          <p:cNvSpPr txBox="1"/>
          <p:nvPr/>
        </p:nvSpPr>
        <p:spPr>
          <a:xfrm>
            <a:off x="2495937" y="2253100"/>
            <a:ext cx="902811" cy="523220"/>
          </a:xfrm>
          <a:prstGeom prst="rect">
            <a:avLst/>
          </a:prstGeom>
          <a:noFill/>
        </p:spPr>
        <p:txBody>
          <a:bodyPr wrap="none" rtlCol="0">
            <a:spAutoFit/>
          </a:bodyPr>
          <a:lstStyle/>
          <a:p>
            <a:r>
              <a:rPr lang="zh-CN" altLang="en-US" sz="2800" b="1" dirty="0"/>
              <a:t>主存</a:t>
            </a:r>
            <a:endParaRPr lang="zh-CN" altLang="en-US" sz="2800" b="1" dirty="0"/>
          </a:p>
        </p:txBody>
      </p:sp>
      <p:graphicFrame>
        <p:nvGraphicFramePr>
          <p:cNvPr id="14" name="表格 13"/>
          <p:cNvGraphicFramePr>
            <a:graphicFrameLocks noGrp="1"/>
          </p:cNvGraphicFramePr>
          <p:nvPr/>
        </p:nvGraphicFramePr>
        <p:xfrm>
          <a:off x="6812555" y="679416"/>
          <a:ext cx="3215471" cy="5852012"/>
        </p:xfrm>
        <a:graphic>
          <a:graphicData uri="http://schemas.openxmlformats.org/drawingml/2006/table">
            <a:tbl>
              <a:tblPr firstRow="1" bandRow="1">
                <a:tableStyleId>{5C22544A-7EE6-4342-B048-85BDC9FD1C3A}</a:tableStyleId>
              </a:tblPr>
              <a:tblGrid>
                <a:gridCol w="732620"/>
                <a:gridCol w="732620"/>
                <a:gridCol w="250033"/>
                <a:gridCol w="250033"/>
                <a:gridCol w="250033"/>
                <a:gridCol w="250033"/>
                <a:gridCol w="250033"/>
                <a:gridCol w="250033"/>
                <a:gridCol w="250033"/>
              </a:tblGrid>
              <a:tr h="3568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10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97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10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10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5" name="组合 14"/>
          <p:cNvGrpSpPr/>
          <p:nvPr/>
        </p:nvGrpSpPr>
        <p:grpSpPr>
          <a:xfrm>
            <a:off x="6812554" y="1023198"/>
            <a:ext cx="3933337" cy="5508230"/>
            <a:chOff x="1421383" y="1285185"/>
            <a:chExt cx="10137467" cy="4651701"/>
          </a:xfrm>
          <a:noFill/>
        </p:grpSpPr>
        <p:grpSp>
          <p:nvGrpSpPr>
            <p:cNvPr id="16" name="组合 15"/>
            <p:cNvGrpSpPr/>
            <p:nvPr/>
          </p:nvGrpSpPr>
          <p:grpSpPr>
            <a:xfrm>
              <a:off x="1421383" y="1285185"/>
              <a:ext cx="9880619" cy="4651701"/>
              <a:chOff x="770439" y="1295233"/>
              <a:chExt cx="10373183" cy="4651701"/>
            </a:xfrm>
            <a:grpFill/>
          </p:grpSpPr>
          <p:cxnSp>
            <p:nvCxnSpPr>
              <p:cNvPr id="23" name="直接连接符 22"/>
              <p:cNvCxnSpPr/>
              <p:nvPr/>
            </p:nvCxnSpPr>
            <p:spPr>
              <a:xfrm>
                <a:off x="803869" y="1295233"/>
                <a:ext cx="10339753"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70439" y="2156347"/>
                <a:ext cx="10339758"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03869" y="3199920"/>
                <a:ext cx="10339753"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03869" y="4255574"/>
                <a:ext cx="10339753"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03868" y="5302165"/>
                <a:ext cx="103397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03868" y="5946934"/>
                <a:ext cx="103397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9708677" y="1470076"/>
              <a:ext cx="1850173" cy="355034"/>
            </a:xfrm>
            <a:prstGeom prst="rect">
              <a:avLst/>
            </a:prstGeom>
            <a:grpFill/>
          </p:spPr>
          <p:txBody>
            <a:bodyPr vert="horz" wrap="squar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dirty="0">
                  <a:solidFill>
                    <a:schemeClr val="tx1"/>
                  </a:solidFill>
                </a:rPr>
                <a:t>取</a:t>
              </a:r>
              <a:r>
                <a:rPr lang="zh-CN" altLang="en-US" sz="1705" dirty="0" smtClean="0">
                  <a:solidFill>
                    <a:schemeClr val="tx1"/>
                  </a:solidFill>
                </a:rPr>
                <a:t>指</a:t>
              </a:r>
              <a:endParaRPr lang="zh-CN" altLang="en-US" sz="1705" dirty="0">
                <a:solidFill>
                  <a:schemeClr val="tx1"/>
                </a:solidFill>
              </a:endParaRPr>
            </a:p>
          </p:txBody>
        </p:sp>
        <p:sp>
          <p:nvSpPr>
            <p:cNvPr id="18" name="文本框 17"/>
            <p:cNvSpPr txBox="1"/>
            <p:nvPr/>
          </p:nvSpPr>
          <p:spPr>
            <a:xfrm>
              <a:off x="10400369" y="2402713"/>
              <a:ext cx="466794" cy="400110"/>
            </a:xfrm>
            <a:prstGeom prst="rect">
              <a:avLst/>
            </a:prstGeom>
            <a:grp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dirty="0" err="1">
                  <a:solidFill>
                    <a:schemeClr val="tx1"/>
                  </a:solidFill>
                  <a:latin typeface="Consolas" panose="020B0609020204030204" pitchFamily="49" charset="0"/>
                </a:rPr>
                <a:t>lw</a:t>
              </a:r>
              <a:endParaRPr lang="zh-CN" altLang="en-US" sz="2000" dirty="0">
                <a:solidFill>
                  <a:schemeClr val="tx1"/>
                </a:solidFill>
              </a:endParaRPr>
            </a:p>
          </p:txBody>
        </p:sp>
        <p:sp>
          <p:nvSpPr>
            <p:cNvPr id="19" name="文本框 18"/>
            <p:cNvSpPr txBox="1"/>
            <p:nvPr/>
          </p:nvSpPr>
          <p:spPr>
            <a:xfrm>
              <a:off x="10400369" y="3479240"/>
              <a:ext cx="466794" cy="400110"/>
            </a:xfrm>
            <a:prstGeom prst="rect">
              <a:avLst/>
            </a:prstGeom>
            <a:grp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20" name="文本框 19"/>
            <p:cNvSpPr txBox="1"/>
            <p:nvPr/>
          </p:nvSpPr>
          <p:spPr>
            <a:xfrm>
              <a:off x="10359805" y="4535671"/>
              <a:ext cx="607859" cy="400110"/>
            </a:xfrm>
            <a:prstGeom prst="rect">
              <a:avLst/>
            </a:prstGeom>
            <a:grp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21" name="文本框 20"/>
            <p:cNvSpPr txBox="1"/>
            <p:nvPr/>
          </p:nvSpPr>
          <p:spPr>
            <a:xfrm>
              <a:off x="10359247" y="5389050"/>
              <a:ext cx="607859" cy="400110"/>
            </a:xfrm>
            <a:prstGeom prst="rect">
              <a:avLst/>
            </a:prstGeom>
            <a:grp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grpSp>
      <p:sp>
        <p:nvSpPr>
          <p:cNvPr id="30" name="标题 1"/>
          <p:cNvSpPr txBox="1"/>
          <p:nvPr/>
        </p:nvSpPr>
        <p:spPr>
          <a:xfrm>
            <a:off x="617583" y="193924"/>
            <a:ext cx="375670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31" name="矩形 30"/>
          <p:cNvSpPr/>
          <p:nvPr/>
        </p:nvSpPr>
        <p:spPr>
          <a:xfrm>
            <a:off x="336021" y="954397"/>
            <a:ext cx="5424900"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6.</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程序与微程序的动态执行过程</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32" name="文本框 31"/>
          <p:cNvSpPr txBox="1"/>
          <p:nvPr/>
        </p:nvSpPr>
        <p:spPr>
          <a:xfrm>
            <a:off x="8420290" y="114179"/>
            <a:ext cx="902811" cy="523220"/>
          </a:xfrm>
          <a:prstGeom prst="rect">
            <a:avLst/>
          </a:prstGeom>
          <a:noFill/>
        </p:spPr>
        <p:txBody>
          <a:bodyPr wrap="none" rtlCol="0">
            <a:spAutoFit/>
          </a:bodyPr>
          <a:lstStyle/>
          <a:p>
            <a:r>
              <a:rPr lang="zh-CN" altLang="en-US" sz="2800" b="1" dirty="0" smtClean="0"/>
              <a:t>控存</a:t>
            </a:r>
            <a:endParaRPr lang="zh-CN" altLang="en-US" sz="2800" b="1" dirty="0"/>
          </a:p>
        </p:txBody>
      </p:sp>
      <p:cxnSp>
        <p:nvCxnSpPr>
          <p:cNvPr id="33" name="直接箭头连接符 32"/>
          <p:cNvCxnSpPr/>
          <p:nvPr/>
        </p:nvCxnSpPr>
        <p:spPr>
          <a:xfrm>
            <a:off x="6270171" y="1189882"/>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270171" y="1435236"/>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6270171" y="1662540"/>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270171" y="1930110"/>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4549124" y="2009011"/>
            <a:ext cx="2251076" cy="10476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549124" y="2193935"/>
            <a:ext cx="2240950" cy="10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6331131" y="2422144"/>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6331131" y="2665984"/>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6331131" y="2922887"/>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326777" y="3166727"/>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10280445" y="1189882"/>
            <a:ext cx="4654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a:off x="10296400" y="1418981"/>
            <a:ext cx="4654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a:off x="10296400" y="1662540"/>
            <a:ext cx="4654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10296400" y="1903984"/>
            <a:ext cx="4654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4586869" y="2076471"/>
            <a:ext cx="2225686" cy="1554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559250" y="3692565"/>
            <a:ext cx="2215560" cy="957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6252755" y="4912554"/>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270170" y="5157912"/>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6252754" y="5420930"/>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252753" y="5664770"/>
            <a:ext cx="450943"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515" name="组合 514"/>
          <p:cNvGrpSpPr/>
          <p:nvPr/>
        </p:nvGrpSpPr>
        <p:grpSpPr>
          <a:xfrm>
            <a:off x="10306596" y="1216007"/>
            <a:ext cx="849086" cy="4448763"/>
            <a:chOff x="10306596" y="1216007"/>
            <a:chExt cx="849086" cy="4448763"/>
          </a:xfrm>
        </p:grpSpPr>
        <p:cxnSp>
          <p:nvCxnSpPr>
            <p:cNvPr id="62" name="直接连接符 61"/>
            <p:cNvCxnSpPr/>
            <p:nvPr/>
          </p:nvCxnSpPr>
          <p:spPr>
            <a:xfrm flipV="1">
              <a:off x="10306596" y="5656217"/>
              <a:ext cx="836023" cy="0"/>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12" name="直接连接符 511"/>
            <p:cNvCxnSpPr/>
            <p:nvPr/>
          </p:nvCxnSpPr>
          <p:spPr>
            <a:xfrm flipV="1">
              <a:off x="11155682" y="1216007"/>
              <a:ext cx="0" cy="4448763"/>
            </a:xfrm>
            <a:prstGeom prst="line">
              <a:avLst/>
            </a:prstGeom>
            <a:ln w="1905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14" name="直接箭头连接符 513"/>
            <p:cNvCxnSpPr/>
            <p:nvPr/>
          </p:nvCxnSpPr>
          <p:spPr>
            <a:xfrm flipH="1">
              <a:off x="10894423" y="1216007"/>
              <a:ext cx="261259" cy="0"/>
            </a:xfrm>
            <a:prstGeom prst="straightConnector1">
              <a:avLst/>
            </a:prstGeom>
            <a:ln w="19050">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vertic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vertic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linds(horizontal)">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linds(vertic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linds(vertical)">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linds(vertical)">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linds(vertical)">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blinds(vertical)">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blinds(vertical)">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blinds(vertical)">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blinds(vertical)">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5" fill="hold"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blinds(vertical)">
                                      <p:cBhvr>
                                        <p:cTn id="72" dur="500"/>
                                        <p:tgtEl>
                                          <p:spTgt spid="5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blinds(horizontal)">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5" fill="hold"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blinds(vertical)">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5" fill="hold"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blinds(vertical)">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5" fill="hold"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blinds(vertical)">
                                      <p:cBhvr>
                                        <p:cTn id="92" dur="50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5" fill="hold" nodeType="click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blinds(vertical)">
                                      <p:cBhvr>
                                        <p:cTn id="97" dur="500"/>
                                        <p:tgtEl>
                                          <p:spTgt spid="6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5" fill="hold" nodeType="click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blinds(vertical)">
                                      <p:cBhvr>
                                        <p:cTn id="102" dur="500"/>
                                        <p:tgtEl>
                                          <p:spTgt spid="61"/>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15"/>
                                        </p:tgtEl>
                                        <p:attrNameLst>
                                          <p:attrName>style.visibility</p:attrName>
                                        </p:attrNameLst>
                                      </p:cBhvr>
                                      <p:to>
                                        <p:strVal val="visible"/>
                                      </p:to>
                                    </p:set>
                                    <p:animEffect transition="in" filter="blinds(horizontal)">
                                      <p:cBhvr>
                                        <p:cTn id="107" dur="5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18" name="矩形 517"/>
          <p:cNvSpPr/>
          <p:nvPr/>
        </p:nvSpPr>
        <p:spPr>
          <a:xfrm>
            <a:off x="465138" y="908665"/>
            <a:ext cx="3780912"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7.</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微指令设计原则</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42" name="内容占位符 2"/>
          <p:cNvSpPr>
            <a:spLocks noGrp="1"/>
          </p:cNvSpPr>
          <p:nvPr>
            <p:ph idx="1"/>
          </p:nvPr>
        </p:nvSpPr>
        <p:spPr>
          <a:xfrm>
            <a:off x="508723" y="3704606"/>
            <a:ext cx="4817676" cy="2503714"/>
          </a:xfrm>
        </p:spPr>
        <p:txBody>
          <a:bodyPr>
            <a:normAutofit lnSpcReduction="10000"/>
          </a:bodyPr>
          <a:lstStyle/>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缩短微指令字长</a:t>
            </a:r>
            <a:r>
              <a:rPr lang="zh-CN" altLang="en-US" sz="2200" dirty="0" smtClean="0">
                <a:latin typeface="+mn-ea"/>
                <a:ea typeface="+mn-ea"/>
                <a:cs typeface="Segoe UI Black" panose="020B0A02040204020203" pitchFamily="34" charset="0"/>
                <a:sym typeface="Arial" panose="020B0604020202020204" pitchFamily="34" charset="0"/>
              </a:rPr>
              <a:t>度 </a:t>
            </a:r>
            <a:r>
              <a:rPr lang="en-US" altLang="zh-CN" sz="2200" dirty="0">
                <a:latin typeface="+mn-ea"/>
                <a:ea typeface="+mn-ea"/>
                <a:cs typeface="Segoe UI Black" panose="020B0A02040204020203" pitchFamily="34" charset="0"/>
                <a:sym typeface="Arial" panose="020B0604020202020204" pitchFamily="34" charset="0"/>
              </a:rPr>
              <a:t>	</a:t>
            </a:r>
            <a:endParaRPr lang="en-US" altLang="zh-CN" sz="2200" dirty="0">
              <a:latin typeface="+mn-ea"/>
              <a:ea typeface="+mn-ea"/>
              <a:cs typeface="Segoe UI Black" panose="020B0A02040204020203" pitchFamily="34" charset="0"/>
              <a:sym typeface="Arial" panose="020B0604020202020204" pitchFamily="34" charset="0"/>
            </a:endParaRPr>
          </a:p>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减少控制存储器容量</a:t>
            </a:r>
            <a:endParaRPr lang="zh-CN" altLang="en-US" sz="2200" dirty="0">
              <a:latin typeface="+mn-ea"/>
              <a:ea typeface="+mn-ea"/>
              <a:cs typeface="Segoe UI Black" panose="020B0A02040204020203" pitchFamily="34" charset="0"/>
              <a:sym typeface="Arial" panose="020B0604020202020204" pitchFamily="34" charset="0"/>
            </a:endParaRPr>
          </a:p>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提高微程序执行速度       </a:t>
            </a:r>
            <a:r>
              <a:rPr lang="en-US" altLang="zh-CN" sz="2200" dirty="0">
                <a:latin typeface="+mn-ea"/>
                <a:ea typeface="+mn-ea"/>
                <a:cs typeface="Segoe UI Black" panose="020B0A02040204020203" pitchFamily="34" charset="0"/>
                <a:sym typeface="Arial" panose="020B0604020202020204" pitchFamily="34" charset="0"/>
              </a:rPr>
              <a:t>	</a:t>
            </a:r>
            <a:endParaRPr lang="en-US" altLang="zh-CN" sz="2200" dirty="0">
              <a:latin typeface="+mn-ea"/>
              <a:ea typeface="+mn-ea"/>
              <a:cs typeface="Segoe UI Black" panose="020B0A02040204020203" pitchFamily="34" charset="0"/>
              <a:sym typeface="Arial" panose="020B0604020202020204" pitchFamily="34" charset="0"/>
            </a:endParaRPr>
          </a:p>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对微指令进行修改</a:t>
            </a:r>
            <a:endParaRPr lang="zh-CN" altLang="en-US" sz="2200" dirty="0">
              <a:latin typeface="+mn-ea"/>
              <a:ea typeface="+mn-ea"/>
              <a:cs typeface="Segoe UI Black" panose="020B0A02040204020203" pitchFamily="34" charset="0"/>
              <a:sym typeface="Arial" panose="020B0604020202020204" pitchFamily="34" charset="0"/>
            </a:endParaRPr>
          </a:p>
          <a:p>
            <a:pPr marL="0" indent="0">
              <a:lnSpc>
                <a:spcPct val="145000"/>
              </a:lnSpc>
              <a:spcBef>
                <a:spcPts val="0"/>
              </a:spcBef>
              <a:buNone/>
            </a:pPr>
            <a:r>
              <a:rPr lang="zh-CN" altLang="en-US" sz="2200" dirty="0">
                <a:solidFill>
                  <a:srgbClr val="9900CC"/>
                </a:solidFill>
                <a:latin typeface="+mn-ea"/>
                <a:ea typeface="+mn-ea"/>
                <a:sym typeface="Wingdings" panose="05000000000000000000" pitchFamily="2" charset="2"/>
              </a:rPr>
              <a:t></a:t>
            </a:r>
            <a:r>
              <a:rPr lang="zh-CN" altLang="en-US" sz="2200" dirty="0" smtClean="0">
                <a:latin typeface="+mn-ea"/>
                <a:ea typeface="+mn-ea"/>
                <a:cs typeface="Segoe UI Black" panose="020B0A02040204020203" pitchFamily="34" charset="0"/>
                <a:sym typeface="Arial" panose="020B0604020202020204" pitchFamily="34" charset="0"/>
              </a:rPr>
              <a:t>有利于</a:t>
            </a:r>
            <a:r>
              <a:rPr lang="zh-CN" altLang="en-US" sz="2200" dirty="0">
                <a:latin typeface="+mn-ea"/>
                <a:ea typeface="+mn-ea"/>
                <a:cs typeface="Segoe UI Black" panose="020B0A02040204020203" pitchFamily="34" charset="0"/>
                <a:sym typeface="Arial" panose="020B0604020202020204" pitchFamily="34" charset="0"/>
              </a:rPr>
              <a:t>提高微程序设计的灵活性</a:t>
            </a:r>
            <a:endParaRPr lang="en-US" altLang="zh-CN" sz="2200"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zh-CN" altLang="en-US" dirty="0"/>
          </a:p>
        </p:txBody>
      </p:sp>
      <p:pic>
        <p:nvPicPr>
          <p:cNvPr id="7" name="图片 6"/>
          <p:cNvPicPr>
            <a:picLocks noChangeAspect="1"/>
          </p:cNvPicPr>
          <p:nvPr/>
        </p:nvPicPr>
        <p:blipFill>
          <a:blip r:embed="rId1"/>
          <a:stretch>
            <a:fillRect/>
          </a:stretch>
        </p:blipFill>
        <p:spPr>
          <a:xfrm>
            <a:off x="465138" y="1528985"/>
            <a:ext cx="6447291" cy="2012340"/>
          </a:xfrm>
          <a:prstGeom prst="rect">
            <a:avLst/>
          </a:prstGeom>
          <a:ln>
            <a:solidFill>
              <a:srgbClr val="3438F6"/>
            </a:solidFill>
          </a:ln>
        </p:spPr>
      </p:pic>
      <p:pic>
        <p:nvPicPr>
          <p:cNvPr id="512" name="图片 511"/>
          <p:cNvPicPr>
            <a:picLocks noChangeAspect="1"/>
          </p:cNvPicPr>
          <p:nvPr/>
        </p:nvPicPr>
        <p:blipFill>
          <a:blip r:embed="rId2"/>
          <a:stretch>
            <a:fillRect/>
          </a:stretch>
        </p:blipFill>
        <p:spPr>
          <a:xfrm>
            <a:off x="5562602" y="3671953"/>
            <a:ext cx="6248398" cy="2445818"/>
          </a:xfrm>
          <a:prstGeom prst="rect">
            <a:avLst/>
          </a:prstGeom>
          <a:ln>
            <a:solidFill>
              <a:srgbClr val="3438F6"/>
            </a:solidFill>
          </a:ln>
        </p:spPr>
      </p:pic>
      <p:pic>
        <p:nvPicPr>
          <p:cNvPr id="513" name="图片 512"/>
          <p:cNvPicPr>
            <a:picLocks noChangeAspect="1"/>
          </p:cNvPicPr>
          <p:nvPr/>
        </p:nvPicPr>
        <p:blipFill>
          <a:blip r:embed="rId3"/>
          <a:stretch>
            <a:fillRect/>
          </a:stretch>
        </p:blipFill>
        <p:spPr>
          <a:xfrm>
            <a:off x="7268858" y="908665"/>
            <a:ext cx="4542142" cy="2697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animEffect transition="in" filter="blinds(vertical)">
                                      <p:cBhvr>
                                        <p:cTn id="7" dur="500"/>
                                        <p:tgtEl>
                                          <p:spTgt spid="5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512"/>
                                        </p:tgtEl>
                                        <p:attrNameLst>
                                          <p:attrName>style.visibility</p:attrName>
                                        </p:attrNameLst>
                                      </p:cBhvr>
                                      <p:to>
                                        <p:strVal val="visible"/>
                                      </p:to>
                                    </p:set>
                                    <p:animEffect transition="in" filter="blinds(vertical)">
                                      <p:cBhvr>
                                        <p:cTn id="12" dur="5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18" name="矩形 517"/>
          <p:cNvSpPr/>
          <p:nvPr/>
        </p:nvSpPr>
        <p:spPr>
          <a:xfrm>
            <a:off x="800407" y="984114"/>
            <a:ext cx="378091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 name="矩形 1"/>
          <p:cNvSpPr/>
          <p:nvPr/>
        </p:nvSpPr>
        <p:spPr>
          <a:xfrm>
            <a:off x="1135418" y="3991126"/>
            <a:ext cx="2358896" cy="1754326"/>
          </a:xfrm>
          <a:prstGeom prst="rect">
            <a:avLst/>
          </a:prstGeom>
        </p:spPr>
        <p:txBody>
          <a:bodyPr wrap="square">
            <a:spAutoFit/>
          </a:bodyPr>
          <a:lstStyle/>
          <a:p>
            <a:pPr>
              <a:lnSpc>
                <a:spcPct val="150000"/>
              </a:lnSpc>
            </a:pPr>
            <a:r>
              <a:rPr lang="zh-CN" altLang="en-US" sz="2400" dirty="0">
                <a:solidFill>
                  <a:srgbClr val="9900CC"/>
                </a:solidFill>
                <a:latin typeface="+mn-ea"/>
                <a:sym typeface="Wingdings" panose="05000000000000000000" pitchFamily="2" charset="2"/>
              </a:rPr>
              <a:t></a:t>
            </a:r>
            <a:r>
              <a:rPr lang="zh-CN" altLang="en-US" sz="2400" dirty="0" smtClean="0"/>
              <a:t>直接</a:t>
            </a:r>
            <a:r>
              <a:rPr lang="zh-CN" altLang="en-US" sz="2400" dirty="0"/>
              <a:t>表示法</a:t>
            </a:r>
            <a:endParaRPr lang="zh-CN" altLang="en-US" sz="2400" dirty="0"/>
          </a:p>
          <a:p>
            <a:pPr>
              <a:lnSpc>
                <a:spcPct val="150000"/>
              </a:lnSpc>
            </a:pPr>
            <a:r>
              <a:rPr lang="zh-CN" altLang="en-US" sz="2400" dirty="0">
                <a:solidFill>
                  <a:srgbClr val="9900CC"/>
                </a:solidFill>
                <a:latin typeface="+mn-ea"/>
                <a:sym typeface="Wingdings" panose="05000000000000000000" pitchFamily="2" charset="2"/>
              </a:rPr>
              <a:t></a:t>
            </a:r>
            <a:r>
              <a:rPr lang="zh-CN" altLang="en-US" sz="2400" dirty="0" smtClean="0"/>
              <a:t>编码表示</a:t>
            </a:r>
            <a:r>
              <a:rPr lang="zh-CN" altLang="en-US" sz="2400" dirty="0"/>
              <a:t>法</a:t>
            </a:r>
            <a:endParaRPr lang="zh-CN" altLang="en-US" sz="2400" dirty="0"/>
          </a:p>
          <a:p>
            <a:pPr>
              <a:lnSpc>
                <a:spcPct val="150000"/>
              </a:lnSpc>
            </a:pPr>
            <a:r>
              <a:rPr lang="zh-CN" altLang="en-US" sz="2400" dirty="0">
                <a:solidFill>
                  <a:srgbClr val="9900CC"/>
                </a:solidFill>
                <a:latin typeface="+mn-ea"/>
                <a:sym typeface="Wingdings" panose="05000000000000000000" pitchFamily="2" charset="2"/>
              </a:rPr>
              <a:t></a:t>
            </a:r>
            <a:r>
              <a:rPr lang="zh-CN" altLang="en-US" sz="2400" dirty="0" smtClean="0"/>
              <a:t>混合</a:t>
            </a:r>
            <a:r>
              <a:rPr lang="zh-CN" altLang="en-US" sz="2400" dirty="0"/>
              <a:t>表示法</a:t>
            </a:r>
            <a:endParaRPr lang="zh-CN" altLang="en-US" sz="2400" dirty="0"/>
          </a:p>
        </p:txBody>
      </p:sp>
      <p:pic>
        <p:nvPicPr>
          <p:cNvPr id="3" name="图片 2"/>
          <p:cNvPicPr>
            <a:picLocks noChangeAspect="1"/>
          </p:cNvPicPr>
          <p:nvPr/>
        </p:nvPicPr>
        <p:blipFill>
          <a:blip r:embed="rId1"/>
          <a:stretch>
            <a:fillRect/>
          </a:stretch>
        </p:blipFill>
        <p:spPr>
          <a:xfrm>
            <a:off x="1135418" y="1852900"/>
            <a:ext cx="10178553" cy="1792660"/>
          </a:xfrm>
          <a:prstGeom prst="rect">
            <a:avLst/>
          </a:prstGeom>
          <a:ln>
            <a:solidFill>
              <a:srgbClr val="3438F6"/>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800407" y="98411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直接表示法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29" name="矩形 128"/>
          <p:cNvSpPr/>
          <p:nvPr/>
        </p:nvSpPr>
        <p:spPr>
          <a:xfrm>
            <a:off x="1367476" y="3936700"/>
            <a:ext cx="8119266"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zh-CN" altLang="en-US" sz="2400" dirty="0" smtClean="0"/>
              <a:t>微指令的操作控制字段每位直接表示一个微命令</a:t>
            </a:r>
            <a:r>
              <a:rPr lang="en-US" altLang="zh-CN" sz="2400" dirty="0" smtClean="0"/>
              <a:t>(</a:t>
            </a:r>
            <a:r>
              <a:rPr lang="zh-CN" altLang="en-US" sz="2400" dirty="0" smtClean="0"/>
              <a:t>微操作</a:t>
            </a:r>
            <a:r>
              <a:rPr lang="en-US" altLang="zh-CN" sz="2400" dirty="0" smtClean="0"/>
              <a:t>)</a:t>
            </a:r>
            <a:endParaRPr lang="en-US" altLang="zh-CN" sz="2400" dirty="0" smtClean="0"/>
          </a:p>
        </p:txBody>
      </p:sp>
      <p:sp>
        <p:nvSpPr>
          <p:cNvPr id="2" name="矩形 1"/>
          <p:cNvSpPr/>
          <p:nvPr/>
        </p:nvSpPr>
        <p:spPr>
          <a:xfrm>
            <a:off x="1353957" y="4514231"/>
            <a:ext cx="8441089" cy="461665"/>
          </a:xfrm>
          <a:prstGeom prst="rect">
            <a:avLst/>
          </a:prstGeom>
        </p:spPr>
        <p:txBody>
          <a:bodyPr wrap="square">
            <a:spAutoFit/>
          </a:bodyPr>
          <a:lstStyle/>
          <a:p>
            <a:pPr>
              <a:buClr>
                <a:srgbClr val="FFC000"/>
              </a:buClr>
            </a:pPr>
            <a:r>
              <a:rPr lang="zh-CN" altLang="en-US" sz="2200" dirty="0">
                <a:solidFill>
                  <a:srgbClr val="9900CC"/>
                </a:solidFill>
                <a:latin typeface="+mn-ea"/>
                <a:sym typeface="Wingdings" panose="05000000000000000000" pitchFamily="2" charset="2"/>
              </a:rPr>
              <a:t></a:t>
            </a:r>
            <a:r>
              <a:rPr lang="zh-CN" altLang="en-US" sz="2400" dirty="0">
                <a:sym typeface="Arial" panose="020B0604020202020204" pitchFamily="34" charset="0"/>
              </a:rPr>
              <a:t>简单直观，便于输出控制，微指令长度太长，控存容量</a:t>
            </a:r>
            <a:r>
              <a:rPr lang="zh-CN" altLang="en-US" sz="2400" dirty="0" smtClean="0">
                <a:sym typeface="Arial" panose="020B0604020202020204" pitchFamily="34" charset="0"/>
              </a:rPr>
              <a:t>大</a:t>
            </a:r>
            <a:endParaRPr lang="zh-CN" altLang="en-US" sz="2400" dirty="0">
              <a:sym typeface="Arial" panose="020B0604020202020204" pitchFamily="34" charset="0"/>
            </a:endParaRPr>
          </a:p>
        </p:txBody>
      </p:sp>
      <p:sp>
        <p:nvSpPr>
          <p:cNvPr id="130" name="矩形 129"/>
          <p:cNvSpPr/>
          <p:nvPr/>
        </p:nvSpPr>
        <p:spPr>
          <a:xfrm>
            <a:off x="1367476" y="5057292"/>
            <a:ext cx="8441089" cy="46166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a:t>
            </a:r>
            <a:r>
              <a:rPr lang="zh-CN" altLang="en-US" sz="2400" dirty="0" smtClean="0">
                <a:sym typeface="Arial" panose="020B0604020202020204" pitchFamily="34" charset="0"/>
              </a:rPr>
              <a:t>有减少微指令长度的办法吗？</a:t>
            </a:r>
            <a:endParaRPr lang="zh-CN" altLang="en-US" sz="2400" dirty="0">
              <a:sym typeface="Arial" panose="020B0604020202020204" pitchFamily="34" charset="0"/>
            </a:endParaRPr>
          </a:p>
        </p:txBody>
      </p:sp>
      <p:grpSp>
        <p:nvGrpSpPr>
          <p:cNvPr id="3" name="组合 2"/>
          <p:cNvGrpSpPr/>
          <p:nvPr/>
        </p:nvGrpSpPr>
        <p:grpSpPr>
          <a:xfrm>
            <a:off x="1395977" y="1868520"/>
            <a:ext cx="9269133" cy="1838718"/>
            <a:chOff x="1395977" y="1868520"/>
            <a:chExt cx="9269133" cy="1838718"/>
          </a:xfrm>
        </p:grpSpPr>
        <p:grpSp>
          <p:nvGrpSpPr>
            <p:cNvPr id="256" name="组合 255"/>
            <p:cNvGrpSpPr/>
            <p:nvPr/>
          </p:nvGrpSpPr>
          <p:grpSpPr>
            <a:xfrm>
              <a:off x="1673836" y="1868520"/>
              <a:ext cx="8991274" cy="1823043"/>
              <a:chOff x="1593519" y="3943658"/>
              <a:chExt cx="8991274" cy="1823043"/>
            </a:xfrm>
          </p:grpSpPr>
          <p:grpSp>
            <p:nvGrpSpPr>
              <p:cNvPr id="258" name="组合 257"/>
              <p:cNvGrpSpPr/>
              <p:nvPr/>
            </p:nvGrpSpPr>
            <p:grpSpPr>
              <a:xfrm>
                <a:off x="1722981" y="4957156"/>
                <a:ext cx="8861812" cy="809545"/>
                <a:chOff x="1885396" y="5530038"/>
                <a:chExt cx="9346443" cy="853817"/>
              </a:xfrm>
            </p:grpSpPr>
            <p:sp>
              <p:nvSpPr>
                <p:cNvPr id="319" name="矩形 318"/>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23" name="矩形 322"/>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1" name="矩形 330"/>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47" name="组合 346"/>
                <p:cNvGrpSpPr/>
                <p:nvPr/>
              </p:nvGrpSpPr>
              <p:grpSpPr>
                <a:xfrm>
                  <a:off x="1892871" y="5914604"/>
                  <a:ext cx="9338968" cy="469251"/>
                  <a:chOff x="2346480" y="4271888"/>
                  <a:chExt cx="9338968" cy="469251"/>
                </a:xfrm>
                <a:noFill/>
              </p:grpSpPr>
              <p:sp>
                <p:nvSpPr>
                  <p:cNvPr id="348" name="矩形 347"/>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12</a:t>
                    </a:r>
                    <a:endParaRPr lang="zh-CN" altLang="en-US" sz="1325" dirty="0">
                      <a:latin typeface="Segoe UI" panose="020B0502040204020203" pitchFamily="34" charset="0"/>
                      <a:cs typeface="Segoe UI" panose="020B0502040204020203" pitchFamily="34" charset="0"/>
                    </a:endParaRPr>
                  </a:p>
                </p:txBody>
              </p:sp>
              <p:sp>
                <p:nvSpPr>
                  <p:cNvPr id="360" name="矩形 359"/>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63" name="矩形 362"/>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64" name="矩形 363"/>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65" name="矩形 364"/>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66" name="矩形 365"/>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67" name="矩形 366"/>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68" name="矩形 367"/>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69" name="矩形 368"/>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70" name="矩形 369"/>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71" name="矩形 370"/>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72" name="矩形 371"/>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73" name="矩形 372"/>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74" name="矩形 373"/>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75" name="矩形 374"/>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76" name="矩形 375"/>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59" name="组合 258"/>
              <p:cNvGrpSpPr/>
              <p:nvPr/>
            </p:nvGrpSpPr>
            <p:grpSpPr>
              <a:xfrm>
                <a:off x="1593519" y="3943658"/>
                <a:ext cx="8980947" cy="1451683"/>
                <a:chOff x="1593519" y="3943658"/>
                <a:chExt cx="8980947" cy="1451683"/>
              </a:xfrm>
            </p:grpSpPr>
            <p:cxnSp>
              <p:nvCxnSpPr>
                <p:cNvPr id="260" name="直接箭头连接符 259"/>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1" name="组合 270"/>
                <p:cNvGrpSpPr/>
                <p:nvPr/>
              </p:nvGrpSpPr>
              <p:grpSpPr>
                <a:xfrm>
                  <a:off x="1593519" y="3943658"/>
                  <a:ext cx="6987258" cy="656951"/>
                  <a:chOff x="1593519" y="3943658"/>
                  <a:chExt cx="6987258" cy="656951"/>
                </a:xfrm>
              </p:grpSpPr>
              <p:sp>
                <p:nvSpPr>
                  <p:cNvPr id="297" name="文本框 296"/>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00" name="文本框 299"/>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04" name="文本框 303"/>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5" name="文本框 304"/>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9" name="文本框 308"/>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310" name="文本框 309"/>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1" name="文本框 310"/>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2" name="文本框 311"/>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3" name="文本框 312"/>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4" name="文本框 313"/>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5" name="文本框 314"/>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6" name="文本框 315"/>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7" name="文本框 316"/>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8" name="文本框 317"/>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72" name="直接箭头连接符 271"/>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3" name="组合 282"/>
                <p:cNvGrpSpPr/>
                <p:nvPr/>
              </p:nvGrpSpPr>
              <p:grpSpPr>
                <a:xfrm>
                  <a:off x="8411833" y="3943659"/>
                  <a:ext cx="814732" cy="1025994"/>
                  <a:chOff x="8940055" y="4461114"/>
                  <a:chExt cx="859288" cy="1082103"/>
                </a:xfrm>
              </p:grpSpPr>
              <p:cxnSp>
                <p:nvCxnSpPr>
                  <p:cNvPr id="293" name="直接箭头连接符 292"/>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95" name="文本框 294"/>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96" name="文本框 295"/>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84" name="组合 283"/>
                <p:cNvGrpSpPr/>
                <p:nvPr/>
              </p:nvGrpSpPr>
              <p:grpSpPr>
                <a:xfrm>
                  <a:off x="9204020" y="4210243"/>
                  <a:ext cx="1211159" cy="756956"/>
                  <a:chOff x="9778247" y="4742277"/>
                  <a:chExt cx="1277395" cy="798352"/>
                </a:xfrm>
              </p:grpSpPr>
              <p:cxnSp>
                <p:nvCxnSpPr>
                  <p:cNvPr id="287" name="直接箭头连接符 286"/>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8" name="直接箭头连接符 287"/>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0" name="直接箭头连接符 289"/>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1" name="文本框 290"/>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92" name="直接箭头连接符 291"/>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85" name="矩形 284"/>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86" name="矩形 2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77" name="矩形 376"/>
            <p:cNvSpPr/>
            <p:nvPr/>
          </p:nvSpPr>
          <p:spPr bwMode="auto">
            <a:xfrm>
              <a:off x="1492149" y="288846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378" name="直接箭头连接符 377"/>
            <p:cNvCxnSpPr/>
            <p:nvPr/>
          </p:nvCxnSpPr>
          <p:spPr>
            <a:xfrm flipV="1">
              <a:off x="1641178" y="2159810"/>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79" name="文本框 378"/>
            <p:cNvSpPr txBox="1"/>
            <p:nvPr/>
          </p:nvSpPr>
          <p:spPr>
            <a:xfrm>
              <a:off x="1395977" y="1924130"/>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80" name="矩形 379"/>
            <p:cNvSpPr/>
            <p:nvPr/>
          </p:nvSpPr>
          <p:spPr bwMode="auto">
            <a:xfrm>
              <a:off x="1452114" y="3269053"/>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blinds(vertical)">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blinds(vertical)">
                                      <p:cBhvr>
                                        <p:cTn id="1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2" grpId="0"/>
      <p:bldP spid="1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135" name="矩形 134"/>
          <p:cNvSpPr/>
          <p:nvPr/>
        </p:nvSpPr>
        <p:spPr>
          <a:xfrm>
            <a:off x="800407" y="98411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56" name="矩形 255"/>
          <p:cNvSpPr/>
          <p:nvPr/>
        </p:nvSpPr>
        <p:spPr>
          <a:xfrm>
            <a:off x="1118976" y="3920785"/>
            <a:ext cx="10158624"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zh-CN" altLang="en-US" sz="2400" dirty="0" smtClean="0"/>
              <a:t>微指令操作控制字段现有</a:t>
            </a:r>
            <a:r>
              <a:rPr lang="en-US" altLang="zh-CN" sz="2400" dirty="0" smtClean="0"/>
              <a:t>23</a:t>
            </a:r>
            <a:r>
              <a:rPr lang="zh-CN" altLang="en-US" sz="2400" dirty="0" smtClean="0"/>
              <a:t>位，若编码则可表示</a:t>
            </a:r>
            <a:r>
              <a:rPr lang="en-US" altLang="zh-CN" sz="2400" dirty="0"/>
              <a:t>8*1024*1024</a:t>
            </a:r>
            <a:r>
              <a:rPr lang="zh-CN" altLang="en-US" sz="2400" dirty="0" smtClean="0"/>
              <a:t>个微命令</a:t>
            </a:r>
            <a:endParaRPr lang="en-US" altLang="zh-CN" sz="2400" dirty="0" smtClean="0"/>
          </a:p>
        </p:txBody>
      </p:sp>
      <p:grpSp>
        <p:nvGrpSpPr>
          <p:cNvPr id="257" name="组合 256"/>
          <p:cNvGrpSpPr/>
          <p:nvPr/>
        </p:nvGrpSpPr>
        <p:grpSpPr>
          <a:xfrm>
            <a:off x="1105162" y="1949051"/>
            <a:ext cx="9269133" cy="1838718"/>
            <a:chOff x="1395977" y="1868520"/>
            <a:chExt cx="9269133" cy="1838718"/>
          </a:xfrm>
        </p:grpSpPr>
        <p:grpSp>
          <p:nvGrpSpPr>
            <p:cNvPr id="258" name="组合 257"/>
            <p:cNvGrpSpPr/>
            <p:nvPr/>
          </p:nvGrpSpPr>
          <p:grpSpPr>
            <a:xfrm>
              <a:off x="1673836" y="1868520"/>
              <a:ext cx="8991274" cy="1823043"/>
              <a:chOff x="1593519" y="3943658"/>
              <a:chExt cx="8991274" cy="1823043"/>
            </a:xfrm>
          </p:grpSpPr>
          <p:grpSp>
            <p:nvGrpSpPr>
              <p:cNvPr id="263" name="组合 262"/>
              <p:cNvGrpSpPr/>
              <p:nvPr/>
            </p:nvGrpSpPr>
            <p:grpSpPr>
              <a:xfrm>
                <a:off x="1722981" y="4957156"/>
                <a:ext cx="8861812" cy="809545"/>
                <a:chOff x="1885396" y="5530038"/>
                <a:chExt cx="9346443" cy="853817"/>
              </a:xfrm>
            </p:grpSpPr>
            <p:sp>
              <p:nvSpPr>
                <p:cNvPr id="324" name="矩形 323"/>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28" name="矩形 327"/>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6" name="矩形 335"/>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0" name="矩形 349"/>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52" name="组合 351"/>
                <p:cNvGrpSpPr/>
                <p:nvPr/>
              </p:nvGrpSpPr>
              <p:grpSpPr>
                <a:xfrm>
                  <a:off x="1892871" y="5914604"/>
                  <a:ext cx="9338968" cy="469251"/>
                  <a:chOff x="2346480" y="4271888"/>
                  <a:chExt cx="9338968" cy="469251"/>
                </a:xfrm>
                <a:noFill/>
              </p:grpSpPr>
              <p:sp>
                <p:nvSpPr>
                  <p:cNvPr id="353" name="矩形 352"/>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63" name="矩形 362"/>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64" name="矩形 363"/>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dirty="0">
                        <a:latin typeface="Segoe UI" panose="020B0502040204020203" pitchFamily="34" charset="0"/>
                        <a:cs typeface="Segoe UI" panose="020B0502040204020203" pitchFamily="34" charset="0"/>
                      </a:rPr>
                      <a:t>12</a:t>
                    </a:r>
                    <a:endParaRPr lang="zh-CN" altLang="en-US" sz="1325" dirty="0">
                      <a:latin typeface="Segoe UI" panose="020B0502040204020203" pitchFamily="34" charset="0"/>
                      <a:cs typeface="Segoe UI" panose="020B0502040204020203" pitchFamily="34" charset="0"/>
                    </a:endParaRPr>
                  </a:p>
                </p:txBody>
              </p:sp>
              <p:sp>
                <p:nvSpPr>
                  <p:cNvPr id="365" name="矩形 364"/>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66" name="矩形 365"/>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67" name="矩形 366"/>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68" name="矩形 367"/>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69" name="矩形 368"/>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70" name="矩形 369"/>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71" name="矩形 370"/>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72" name="矩形 371"/>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73" name="矩形 372"/>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74" name="矩形 373"/>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75" name="矩形 374"/>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76" name="矩形 375"/>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77" name="矩形 376"/>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78" name="矩形 377"/>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79" name="矩形 378"/>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80" name="矩形 379"/>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81" name="矩形 380"/>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64" name="组合 263"/>
              <p:cNvGrpSpPr/>
              <p:nvPr/>
            </p:nvGrpSpPr>
            <p:grpSpPr>
              <a:xfrm>
                <a:off x="1593519" y="3943658"/>
                <a:ext cx="8980947" cy="1451683"/>
                <a:chOff x="1593519" y="3943658"/>
                <a:chExt cx="8980947" cy="1451683"/>
              </a:xfrm>
            </p:grpSpPr>
            <p:cxnSp>
              <p:nvCxnSpPr>
                <p:cNvPr id="265" name="直接箭头连接符 264"/>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1" name="直接箭头连接符 270"/>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6" name="组合 275"/>
                <p:cNvGrpSpPr/>
                <p:nvPr/>
              </p:nvGrpSpPr>
              <p:grpSpPr>
                <a:xfrm>
                  <a:off x="1593519" y="3943658"/>
                  <a:ext cx="6987258" cy="656951"/>
                  <a:chOff x="1593519" y="3943658"/>
                  <a:chExt cx="6987258" cy="656951"/>
                </a:xfrm>
              </p:grpSpPr>
              <p:sp>
                <p:nvSpPr>
                  <p:cNvPr id="302" name="文本框 301"/>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05" name="文本框 304"/>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09" name="文本框 308"/>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0" name="文本框 309"/>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1" name="文本框 310"/>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2" name="文本框 311"/>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3" name="文本框 312"/>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4" name="文本框 313"/>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315" name="文本框 314"/>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6" name="文本框 315"/>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7" name="文本框 316"/>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8" name="文本框 317"/>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19" name="文本框 318"/>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20" name="文本框 319"/>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21" name="文本框 320"/>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22" name="文本框 321"/>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23" name="文本框 322"/>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77" name="直接箭头连接符 276"/>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3" name="直接箭头连接符 282"/>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6" name="直接箭头连接符 285"/>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7" name="直接箭头连接符 286"/>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8" name="组合 287"/>
                <p:cNvGrpSpPr/>
                <p:nvPr/>
              </p:nvGrpSpPr>
              <p:grpSpPr>
                <a:xfrm>
                  <a:off x="8411833" y="3943659"/>
                  <a:ext cx="814732" cy="1025994"/>
                  <a:chOff x="8940055" y="4461114"/>
                  <a:chExt cx="859288" cy="1082103"/>
                </a:xfrm>
              </p:grpSpPr>
              <p:cxnSp>
                <p:nvCxnSpPr>
                  <p:cNvPr id="298" name="直接箭头连接符 297"/>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00" name="文本框 299"/>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01" name="文本框 300"/>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89" name="组合 288"/>
                <p:cNvGrpSpPr/>
                <p:nvPr/>
              </p:nvGrpSpPr>
              <p:grpSpPr>
                <a:xfrm>
                  <a:off x="9204020" y="4210243"/>
                  <a:ext cx="1211159" cy="756956"/>
                  <a:chOff x="9778247" y="4742277"/>
                  <a:chExt cx="1277395" cy="798352"/>
                </a:xfrm>
              </p:grpSpPr>
              <p:cxnSp>
                <p:nvCxnSpPr>
                  <p:cNvPr id="292" name="直接箭头连接符 291"/>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6" name="文本框 295"/>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endParaRPr lang="zh-CN" altLang="en-US" sz="1705">
                      <a:solidFill>
                        <a:schemeClr val="accent2">
                          <a:lumMod val="75000"/>
                        </a:schemeClr>
                      </a:solidFill>
                      <a:latin typeface="Segoe UI" panose="020B0502040204020203" pitchFamily="34" charset="0"/>
                      <a:cs typeface="Segoe UI" panose="020B0502040204020203" pitchFamily="34" charset="0"/>
                    </a:endParaRPr>
                  </a:p>
                </p:txBody>
              </p:sp>
              <p:cxnSp>
                <p:nvCxnSpPr>
                  <p:cNvPr id="297" name="直接箭头连接符 296"/>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90" name="矩形 289"/>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91" name="矩形 290"/>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259" name="矩形 258"/>
            <p:cNvSpPr/>
            <p:nvPr/>
          </p:nvSpPr>
          <p:spPr bwMode="auto">
            <a:xfrm>
              <a:off x="1492149" y="288846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60" name="直接箭头连接符 259"/>
            <p:cNvCxnSpPr/>
            <p:nvPr/>
          </p:nvCxnSpPr>
          <p:spPr>
            <a:xfrm flipV="1">
              <a:off x="1641178" y="2159810"/>
              <a:ext cx="0" cy="72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61" name="文本框 260"/>
            <p:cNvSpPr txBox="1"/>
            <p:nvPr/>
          </p:nvSpPr>
          <p:spPr>
            <a:xfrm>
              <a:off x="1395977" y="1924130"/>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62" name="矩形 261"/>
            <p:cNvSpPr/>
            <p:nvPr/>
          </p:nvSpPr>
          <p:spPr bwMode="auto">
            <a:xfrm>
              <a:off x="1452114" y="3269053"/>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dirty="0" smtClean="0">
                  <a:latin typeface="Segoe UI" panose="020B0502040204020203" pitchFamily="34" charset="0"/>
                  <a:cs typeface="Segoe UI" panose="020B0502040204020203" pitchFamily="34" charset="0"/>
                </a:rPr>
                <a:t>0</a:t>
              </a:r>
              <a:endParaRPr lang="zh-CN" altLang="en-US" sz="1325" dirty="0">
                <a:latin typeface="Segoe UI" panose="020B0502040204020203" pitchFamily="34" charset="0"/>
                <a:cs typeface="Segoe UI" panose="020B0502040204020203" pitchFamily="34" charset="0"/>
              </a:endParaRPr>
            </a:p>
          </p:txBody>
        </p:sp>
      </p:grpSp>
      <p:sp>
        <p:nvSpPr>
          <p:cNvPr id="382" name="矩形 381"/>
          <p:cNvSpPr/>
          <p:nvPr/>
        </p:nvSpPr>
        <p:spPr>
          <a:xfrm>
            <a:off x="1108402" y="4444658"/>
            <a:ext cx="7433028"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zh-CN" altLang="en-US" sz="2400" dirty="0" smtClean="0"/>
              <a:t>微指令如果全部采用编码表示会带来哪些问题？</a:t>
            </a:r>
            <a:endParaRPr lang="en-US" altLang="zh-CN" sz="2400" dirty="0" smtClean="0"/>
          </a:p>
        </p:txBody>
      </p:sp>
      <p:sp>
        <p:nvSpPr>
          <p:cNvPr id="383" name="矩形 382"/>
          <p:cNvSpPr/>
          <p:nvPr/>
        </p:nvSpPr>
        <p:spPr>
          <a:xfrm>
            <a:off x="1118976" y="5018243"/>
            <a:ext cx="3605129"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zh-CN" altLang="en-US" sz="2400" dirty="0" smtClean="0"/>
              <a:t>对我们有什么启发？</a:t>
            </a:r>
            <a:endParaRPr lang="en-US" altLang="zh-CN" sz="2400" dirty="0" smtClean="0"/>
          </a:p>
        </p:txBody>
      </p:sp>
      <p:grpSp>
        <p:nvGrpSpPr>
          <p:cNvPr id="3" name="组合 2"/>
          <p:cNvGrpSpPr/>
          <p:nvPr/>
        </p:nvGrpSpPr>
        <p:grpSpPr>
          <a:xfrm>
            <a:off x="4392970" y="5013567"/>
            <a:ext cx="5612959" cy="461665"/>
            <a:chOff x="4392970" y="5013567"/>
            <a:chExt cx="5612959" cy="461665"/>
          </a:xfrm>
        </p:grpSpPr>
        <p:sp>
          <p:nvSpPr>
            <p:cNvPr id="384" name="矩形 383"/>
            <p:cNvSpPr/>
            <p:nvPr/>
          </p:nvSpPr>
          <p:spPr>
            <a:xfrm>
              <a:off x="5186847" y="5013567"/>
              <a:ext cx="4819082" cy="461665"/>
            </a:xfrm>
            <a:prstGeom prst="rect">
              <a:avLst/>
            </a:prstGeom>
          </p:spPr>
          <p:txBody>
            <a:bodyPr wrap="square">
              <a:spAutoFit/>
            </a:bodyPr>
            <a:lstStyle/>
            <a:p>
              <a:r>
                <a:rPr lang="zh-CN" altLang="en-US" sz="2400" dirty="0" smtClean="0"/>
                <a:t>对微指令的部分进行编码表示</a:t>
              </a:r>
              <a:endParaRPr lang="en-US" altLang="zh-CN" sz="2400" dirty="0" smtClean="0"/>
            </a:p>
          </p:txBody>
        </p:sp>
        <p:sp>
          <p:nvSpPr>
            <p:cNvPr id="2" name="右箭头 1"/>
            <p:cNvSpPr/>
            <p:nvPr/>
          </p:nvSpPr>
          <p:spPr>
            <a:xfrm>
              <a:off x="4392970" y="5116034"/>
              <a:ext cx="623525" cy="2745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blinds(vertical)">
                                      <p:cBhvr>
                                        <p:cTn id="7" dur="500"/>
                                        <p:tgtEl>
                                          <p:spTgt spid="2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82"/>
                                        </p:tgtEl>
                                        <p:attrNameLst>
                                          <p:attrName>style.visibility</p:attrName>
                                        </p:attrNameLst>
                                      </p:cBhvr>
                                      <p:to>
                                        <p:strVal val="visible"/>
                                      </p:to>
                                    </p:set>
                                    <p:animEffect transition="in" filter="blinds(vertical)">
                                      <p:cBhvr>
                                        <p:cTn id="12" dur="500"/>
                                        <p:tgtEl>
                                          <p:spTgt spid="3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83"/>
                                        </p:tgtEl>
                                        <p:attrNameLst>
                                          <p:attrName>style.visibility</p:attrName>
                                        </p:attrNameLst>
                                      </p:cBhvr>
                                      <p:to>
                                        <p:strVal val="visible"/>
                                      </p:to>
                                    </p:set>
                                    <p:animEffect transition="in" filter="blinds(vertical)">
                                      <p:cBhvr>
                                        <p:cTn id="17" dur="500"/>
                                        <p:tgtEl>
                                          <p:spTgt spid="38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382" grpId="0"/>
      <p:bldP spid="38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3" name="矩形 2"/>
          <p:cNvSpPr/>
          <p:nvPr/>
        </p:nvSpPr>
        <p:spPr>
          <a:xfrm>
            <a:off x="527584" y="1048635"/>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5" name="矩形 4"/>
          <p:cNvSpPr/>
          <p:nvPr/>
        </p:nvSpPr>
        <p:spPr>
          <a:xfrm>
            <a:off x="524259" y="1765413"/>
            <a:ext cx="4650453"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en-US" altLang="zh-CN" sz="2400" dirty="0" smtClean="0"/>
              <a:t> </a:t>
            </a:r>
            <a:r>
              <a:rPr lang="zh-CN" altLang="en-US" sz="2400" dirty="0" smtClean="0"/>
              <a:t>相容性微操作和互斥性微操作</a:t>
            </a:r>
            <a:endParaRPr lang="en-US" altLang="zh-CN" sz="2400" dirty="0" smtClean="0"/>
          </a:p>
        </p:txBody>
      </p:sp>
      <p:sp>
        <p:nvSpPr>
          <p:cNvPr id="2" name="下箭头 1"/>
          <p:cNvSpPr/>
          <p:nvPr/>
        </p:nvSpPr>
        <p:spPr>
          <a:xfrm>
            <a:off x="1242562" y="2224188"/>
            <a:ext cx="217714" cy="1188000"/>
          </a:xfrm>
          <a:prstGeom prst="downArrow">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55025" y="3532520"/>
            <a:ext cx="3137905" cy="430887"/>
          </a:xfrm>
          <a:prstGeom prst="rect">
            <a:avLst/>
          </a:prstGeom>
          <a:ln>
            <a:solidFill>
              <a:srgbClr val="3438F6"/>
            </a:solidFill>
            <a:prstDash val="dash"/>
          </a:ln>
        </p:spPr>
        <p:txBody>
          <a:bodyPr wrap="square">
            <a:spAutoFit/>
          </a:bodyPr>
          <a:lstStyle/>
          <a:p>
            <a:pPr algn="ctr"/>
            <a:r>
              <a:rPr lang="zh-CN" altLang="en-US" sz="2200" dirty="0">
                <a:sym typeface="Wingdings" panose="05000000000000000000" pitchFamily="2" charset="2"/>
              </a:rPr>
              <a:t>能同时执行的</a:t>
            </a:r>
            <a:r>
              <a:rPr lang="zh-CN" altLang="en-US" sz="2200" dirty="0" smtClean="0"/>
              <a:t>微操作</a:t>
            </a:r>
            <a:endParaRPr lang="en-US" altLang="zh-CN" sz="2200" dirty="0" smtClean="0"/>
          </a:p>
        </p:txBody>
      </p:sp>
      <p:sp>
        <p:nvSpPr>
          <p:cNvPr id="7" name="下箭头 6"/>
          <p:cNvSpPr/>
          <p:nvPr/>
        </p:nvSpPr>
        <p:spPr>
          <a:xfrm>
            <a:off x="4297699" y="2238112"/>
            <a:ext cx="217714" cy="540000"/>
          </a:xfrm>
          <a:prstGeom prst="downArrow">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68429" y="2906503"/>
            <a:ext cx="3220904" cy="430887"/>
          </a:xfrm>
          <a:prstGeom prst="rect">
            <a:avLst/>
          </a:prstGeom>
          <a:ln>
            <a:solidFill>
              <a:srgbClr val="FF0000"/>
            </a:solidFill>
            <a:prstDash val="dash"/>
          </a:ln>
        </p:spPr>
        <p:txBody>
          <a:bodyPr wrap="square">
            <a:spAutoFit/>
          </a:bodyPr>
          <a:lstStyle/>
          <a:p>
            <a:pPr algn="ctr"/>
            <a:r>
              <a:rPr lang="zh-CN" altLang="en-US" sz="2200" dirty="0" smtClean="0">
                <a:sym typeface="Wingdings" panose="05000000000000000000" pitchFamily="2" charset="2"/>
              </a:rPr>
              <a:t>不能</a:t>
            </a:r>
            <a:r>
              <a:rPr lang="zh-CN" altLang="en-US" sz="2200" dirty="0">
                <a:sym typeface="Wingdings" panose="05000000000000000000" pitchFamily="2" charset="2"/>
              </a:rPr>
              <a:t>同时执行的</a:t>
            </a:r>
            <a:r>
              <a:rPr lang="zh-CN" altLang="en-US" sz="2200" dirty="0" smtClean="0"/>
              <a:t>微操作</a:t>
            </a:r>
            <a:endParaRPr lang="en-US" altLang="zh-CN" sz="2200" dirty="0" smtClean="0"/>
          </a:p>
        </p:txBody>
      </p:sp>
      <p:sp>
        <p:nvSpPr>
          <p:cNvPr id="172" name="矩形 171"/>
          <p:cNvSpPr/>
          <p:nvPr/>
        </p:nvSpPr>
        <p:spPr>
          <a:xfrm>
            <a:off x="915837" y="4873957"/>
            <a:ext cx="4482448" cy="369332"/>
          </a:xfrm>
          <a:prstGeom prst="rect">
            <a:avLst/>
          </a:prstGeom>
        </p:spPr>
        <p:txBody>
          <a:bodyPr wrap="square">
            <a:spAutoFit/>
          </a:bodyPr>
          <a:lstStyle/>
          <a:p>
            <a:r>
              <a:rPr lang="en-US" altLang="zh-CN" dirty="0" err="1" smtClean="0">
                <a:solidFill>
                  <a:srgbClr val="FF0000"/>
                </a:solidFill>
                <a:latin typeface="+mn-ea"/>
                <a:cs typeface="Segoe UI Black" panose="020B0A02040204020203" pitchFamily="34" charset="0"/>
              </a:rPr>
              <a:t>PC</a:t>
            </a:r>
            <a:r>
              <a:rPr lang="en-US" altLang="zh-CN" baseline="-25000" dirty="0" err="1" smtClean="0">
                <a:solidFill>
                  <a:srgbClr val="FF0000"/>
                </a:solidFill>
                <a:latin typeface="+mn-ea"/>
                <a:cs typeface="Segoe UI Black" panose="020B0A02040204020203" pitchFamily="34" charset="0"/>
              </a:rPr>
              <a:t>out</a:t>
            </a:r>
            <a:r>
              <a:rPr lang="zh-CN" altLang="en-US" dirty="0" smtClean="0">
                <a:solidFill>
                  <a:srgbClr val="FF0000"/>
                </a:solidFill>
                <a:latin typeface="+mn-ea"/>
                <a:cs typeface="Segoe UI Black" panose="020B0A02040204020203" pitchFamily="34" charset="0"/>
              </a:rPr>
              <a:t>、</a:t>
            </a:r>
            <a:r>
              <a:rPr lang="en-US" altLang="zh-CN" dirty="0" err="1" smtClean="0">
                <a:solidFill>
                  <a:srgbClr val="FF0000"/>
                </a:solidFill>
                <a:latin typeface="+mn-ea"/>
                <a:cs typeface="Segoe UI Black" panose="020B0A02040204020203" pitchFamily="34" charset="0"/>
              </a:rPr>
              <a:t>DR</a:t>
            </a:r>
            <a:r>
              <a:rPr lang="en-US" altLang="zh-CN" baseline="-25000" dirty="0" err="1" smtClean="0">
                <a:solidFill>
                  <a:srgbClr val="FF0000"/>
                </a:solidFill>
                <a:latin typeface="+mn-ea"/>
                <a:cs typeface="Segoe UI Black" panose="020B0A02040204020203" pitchFamily="34" charset="0"/>
              </a:rPr>
              <a:t>out</a:t>
            </a:r>
            <a:r>
              <a:rPr lang="en-US" altLang="zh-CN" baseline="-25000" dirty="0" smtClean="0">
                <a:solidFill>
                  <a:srgbClr val="FF0000"/>
                </a:solidFill>
                <a:latin typeface="+mn-ea"/>
                <a:cs typeface="Segoe UI Black" panose="020B0A02040204020203" pitchFamily="34" charset="0"/>
              </a:rPr>
              <a:t> </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R</a:t>
            </a:r>
            <a:r>
              <a:rPr lang="en-US" altLang="zh-CN" baseline="-25000" dirty="0" smtClean="0">
                <a:solidFill>
                  <a:srgbClr val="FF0000"/>
                </a:solidFill>
                <a:latin typeface="+mn-ea"/>
                <a:cs typeface="Segoe UI Black" panose="020B0A02040204020203" pitchFamily="34" charset="0"/>
              </a:rPr>
              <a:t>out</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IR(A)</a:t>
            </a:r>
            <a:r>
              <a:rPr lang="en-US" altLang="zh-CN" baseline="-25000" dirty="0" smtClean="0">
                <a:solidFill>
                  <a:srgbClr val="FF0000"/>
                </a:solidFill>
                <a:latin typeface="+mn-ea"/>
                <a:cs typeface="Segoe UI Black" panose="020B0A02040204020203" pitchFamily="34" charset="0"/>
              </a:rPr>
              <a:t>out</a:t>
            </a:r>
            <a:r>
              <a:rPr lang="zh-CN" altLang="en-US" dirty="0" smtClean="0">
                <a:solidFill>
                  <a:srgbClr val="FF0000"/>
                </a:solidFill>
                <a:latin typeface="+mn-ea"/>
                <a:cs typeface="Segoe UI Black" panose="020B0A02040204020203" pitchFamily="34" charset="0"/>
              </a:rPr>
              <a:t>、</a:t>
            </a:r>
            <a:r>
              <a:rPr lang="en-US" altLang="zh-CN" dirty="0" err="1" smtClean="0">
                <a:solidFill>
                  <a:srgbClr val="FF0000"/>
                </a:solidFill>
                <a:latin typeface="+mn-ea"/>
                <a:cs typeface="Segoe UI Black" panose="020B0A02040204020203" pitchFamily="34" charset="0"/>
              </a:rPr>
              <a:t>Z</a:t>
            </a:r>
            <a:r>
              <a:rPr lang="en-US" altLang="zh-CN" baseline="-25000" dirty="0" err="1" smtClean="0">
                <a:solidFill>
                  <a:srgbClr val="FF0000"/>
                </a:solidFill>
                <a:latin typeface="+mn-ea"/>
                <a:cs typeface="Segoe UI Black" panose="020B0A02040204020203" pitchFamily="34" charset="0"/>
              </a:rPr>
              <a:t>out</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IR(I)</a:t>
            </a:r>
            <a:r>
              <a:rPr lang="en-US" altLang="zh-CN" baseline="-25000" dirty="0" smtClean="0">
                <a:solidFill>
                  <a:srgbClr val="FF0000"/>
                </a:solidFill>
                <a:latin typeface="+mn-ea"/>
                <a:cs typeface="Segoe UI Black" panose="020B0A02040204020203" pitchFamily="34" charset="0"/>
              </a:rPr>
              <a:t>out</a:t>
            </a:r>
            <a:endParaRPr lang="zh-CN" altLang="en-US" baseline="-25000" dirty="0">
              <a:solidFill>
                <a:srgbClr val="FF0000"/>
              </a:solidFill>
              <a:latin typeface="+mn-ea"/>
              <a:cs typeface="Segoe UI Black" panose="020B0A02040204020203" pitchFamily="34" charset="0"/>
            </a:endParaRPr>
          </a:p>
        </p:txBody>
      </p:sp>
      <p:sp>
        <p:nvSpPr>
          <p:cNvPr id="173" name="矩形 172"/>
          <p:cNvSpPr/>
          <p:nvPr/>
        </p:nvSpPr>
        <p:spPr>
          <a:xfrm>
            <a:off x="720005" y="4290490"/>
            <a:ext cx="3022114" cy="461665"/>
          </a:xfrm>
          <a:prstGeom prst="rect">
            <a:avLst/>
          </a:prstGeom>
        </p:spPr>
        <p:txBody>
          <a:bodyPr wrap="square">
            <a:spAutoFit/>
          </a:bodyPr>
          <a:lstStyle/>
          <a:p>
            <a:r>
              <a:rPr lang="zh-CN" altLang="en-US" sz="2200" dirty="0" smtClean="0">
                <a:solidFill>
                  <a:srgbClr val="9900CC"/>
                </a:solidFill>
                <a:latin typeface="+mn-ea"/>
                <a:sym typeface="Wingdings" panose="05000000000000000000" pitchFamily="2" charset="2"/>
              </a:rPr>
              <a:t></a:t>
            </a:r>
            <a:r>
              <a:rPr lang="en-US" altLang="zh-CN" sz="2400" dirty="0" smtClean="0"/>
              <a:t> </a:t>
            </a:r>
            <a:r>
              <a:rPr lang="zh-CN" altLang="en-US" sz="2400" dirty="0" smtClean="0"/>
              <a:t>互斥性微操作</a:t>
            </a:r>
            <a:endParaRPr lang="en-US" altLang="zh-CN" sz="2400" dirty="0" smtClean="0"/>
          </a:p>
        </p:txBody>
      </p:sp>
      <p:sp>
        <p:nvSpPr>
          <p:cNvPr id="174" name="矩形 173"/>
          <p:cNvSpPr/>
          <p:nvPr/>
        </p:nvSpPr>
        <p:spPr>
          <a:xfrm>
            <a:off x="925881" y="5487118"/>
            <a:ext cx="2296289" cy="369332"/>
          </a:xfrm>
          <a:prstGeom prst="rect">
            <a:avLst/>
          </a:prstGeom>
        </p:spPr>
        <p:txBody>
          <a:bodyPr wrap="square">
            <a:spAutoFit/>
          </a:bodyPr>
          <a:lstStyle/>
          <a:p>
            <a:r>
              <a:rPr lang="en-US" altLang="zh-CN" dirty="0" smtClean="0">
                <a:solidFill>
                  <a:srgbClr val="FF0000"/>
                </a:solidFill>
                <a:latin typeface="+mn-ea"/>
                <a:cs typeface="Segoe UI Black" panose="020B0A02040204020203" pitchFamily="34" charset="0"/>
              </a:rPr>
              <a:t>+4</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ADD</a:t>
            </a:r>
            <a:r>
              <a:rPr lang="en-US" altLang="zh-CN" baseline="-25000" dirty="0" smtClean="0">
                <a:solidFill>
                  <a:srgbClr val="FF0000"/>
                </a:solidFill>
                <a:latin typeface="+mn-ea"/>
                <a:cs typeface="Segoe UI Black" panose="020B0A02040204020203" pitchFamily="34" charset="0"/>
              </a:rPr>
              <a:t> </a:t>
            </a:r>
            <a:r>
              <a:rPr lang="zh-CN" altLang="en-US" dirty="0" smtClean="0">
                <a:solidFill>
                  <a:srgbClr val="FF0000"/>
                </a:solidFill>
                <a:latin typeface="+mn-ea"/>
                <a:cs typeface="Segoe UI Black" panose="020B0A02040204020203" pitchFamily="34" charset="0"/>
              </a:rPr>
              <a:t>、</a:t>
            </a:r>
            <a:r>
              <a:rPr lang="en-US" altLang="zh-CN" dirty="0" smtClean="0">
                <a:solidFill>
                  <a:srgbClr val="FF0000"/>
                </a:solidFill>
                <a:latin typeface="+mn-ea"/>
                <a:cs typeface="Segoe UI Black" panose="020B0A02040204020203" pitchFamily="34" charset="0"/>
              </a:rPr>
              <a:t>SUB</a:t>
            </a:r>
            <a:endParaRPr lang="zh-CN" altLang="en-US" baseline="-25000" dirty="0">
              <a:solidFill>
                <a:srgbClr val="FF0000"/>
              </a:solidFill>
              <a:latin typeface="+mn-ea"/>
              <a:cs typeface="Segoe UI Black" panose="020B0A02040204020203" pitchFamily="34" charset="0"/>
            </a:endParaRPr>
          </a:p>
        </p:txBody>
      </p:sp>
      <p:grpSp>
        <p:nvGrpSpPr>
          <p:cNvPr id="348" name="组合 347"/>
          <p:cNvGrpSpPr/>
          <p:nvPr/>
        </p:nvGrpSpPr>
        <p:grpSpPr>
          <a:xfrm>
            <a:off x="5373140" y="1153056"/>
            <a:ext cx="6648753" cy="5055445"/>
            <a:chOff x="5275166" y="1153056"/>
            <a:chExt cx="6648753" cy="5055445"/>
          </a:xfrm>
        </p:grpSpPr>
        <p:grpSp>
          <p:nvGrpSpPr>
            <p:cNvPr id="175" name="组合 174"/>
            <p:cNvGrpSpPr/>
            <p:nvPr/>
          </p:nvGrpSpPr>
          <p:grpSpPr>
            <a:xfrm>
              <a:off x="8923949" y="3446237"/>
              <a:ext cx="2041884" cy="906239"/>
              <a:chOff x="8942906" y="3571945"/>
              <a:chExt cx="2041884" cy="906239"/>
            </a:xfrm>
          </p:grpSpPr>
          <p:grpSp>
            <p:nvGrpSpPr>
              <p:cNvPr id="176" name="组合 175"/>
              <p:cNvGrpSpPr/>
              <p:nvPr/>
            </p:nvGrpSpPr>
            <p:grpSpPr>
              <a:xfrm>
                <a:off x="8942906" y="3571945"/>
                <a:ext cx="1499879" cy="906239"/>
                <a:chOff x="8863905" y="3426173"/>
                <a:chExt cx="1499879" cy="906239"/>
              </a:xfrm>
            </p:grpSpPr>
            <p:cxnSp>
              <p:nvCxnSpPr>
                <p:cNvPr id="179" name="直接箭头连接符 178"/>
                <p:cNvCxnSpPr/>
                <p:nvPr/>
              </p:nvCxnSpPr>
              <p:spPr>
                <a:xfrm flipV="1">
                  <a:off x="9355639" y="3866860"/>
                  <a:ext cx="0" cy="288000"/>
                </a:xfrm>
                <a:prstGeom prst="straightConnector1">
                  <a:avLst/>
                </a:prstGeom>
                <a:noFill/>
                <a:ln w="12700">
                  <a:solidFill>
                    <a:schemeClr val="bg2">
                      <a:lumMod val="75000"/>
                    </a:schemeClr>
                  </a:solidFill>
                  <a:round/>
                  <a:headEnd w="lg" len="lg"/>
                  <a:tailEnd type="stealth" w="lg" len="lg"/>
                </a:ln>
              </p:spPr>
            </p:cxnSp>
            <p:grpSp>
              <p:nvGrpSpPr>
                <p:cNvPr id="180" name="组合 179"/>
                <p:cNvGrpSpPr/>
                <p:nvPr/>
              </p:nvGrpSpPr>
              <p:grpSpPr>
                <a:xfrm>
                  <a:off x="8863905" y="3426173"/>
                  <a:ext cx="1499879" cy="906239"/>
                  <a:chOff x="8863905" y="3426173"/>
                  <a:chExt cx="1499879" cy="906239"/>
                </a:xfrm>
              </p:grpSpPr>
              <p:sp>
                <p:nvSpPr>
                  <p:cNvPr id="181" name="流程图: 手动操作 180"/>
                  <p:cNvSpPr/>
                  <p:nvPr/>
                </p:nvSpPr>
                <p:spPr>
                  <a:xfrm rot="5400000">
                    <a:off x="9137049" y="3571693"/>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mn-ea"/>
                      <a:cs typeface="Segoe UI Black" panose="020B0A02040204020203" pitchFamily="34" charset="0"/>
                    </a:endParaRPr>
                  </a:p>
                </p:txBody>
              </p:sp>
              <p:cxnSp>
                <p:nvCxnSpPr>
                  <p:cNvPr id="182" name="直接连接符 181"/>
                  <p:cNvCxnSpPr/>
                  <p:nvPr/>
                </p:nvCxnSpPr>
                <p:spPr>
                  <a:xfrm flipH="1">
                    <a:off x="9499784" y="3557154"/>
                    <a:ext cx="864000" cy="0"/>
                  </a:xfrm>
                  <a:prstGeom prst="line">
                    <a:avLst/>
                  </a:prstGeom>
                  <a:noFill/>
                  <a:ln w="19050">
                    <a:solidFill>
                      <a:srgbClr val="000000"/>
                    </a:solidFill>
                    <a:round/>
                    <a:tailEnd type="none" w="lg" len="lg"/>
                  </a:ln>
                </p:spPr>
              </p:cxnSp>
              <p:sp>
                <p:nvSpPr>
                  <p:cNvPr id="183" name="矩形 182"/>
                  <p:cNvSpPr/>
                  <p:nvPr/>
                </p:nvSpPr>
                <p:spPr>
                  <a:xfrm>
                    <a:off x="9604759" y="3644127"/>
                    <a:ext cx="477095" cy="2434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&lt;&lt;2</a:t>
                    </a:r>
                    <a:endParaRPr lang="zh-CN" altLang="en-US" sz="1100" b="1" dirty="0">
                      <a:solidFill>
                        <a:schemeClr val="tx1"/>
                      </a:solidFill>
                    </a:endParaRPr>
                  </a:p>
                </p:txBody>
              </p:sp>
              <p:cxnSp>
                <p:nvCxnSpPr>
                  <p:cNvPr id="184" name="直接连接符 183"/>
                  <p:cNvCxnSpPr/>
                  <p:nvPr/>
                </p:nvCxnSpPr>
                <p:spPr>
                  <a:xfrm>
                    <a:off x="10178693" y="3556158"/>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a:off x="10081854" y="3764812"/>
                    <a:ext cx="108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a:off x="9493978" y="3764812"/>
                    <a:ext cx="108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矩形 186"/>
                  <p:cNvSpPr/>
                  <p:nvPr/>
                </p:nvSpPr>
                <p:spPr>
                  <a:xfrm>
                    <a:off x="9262864" y="3436570"/>
                    <a:ext cx="269626" cy="276999"/>
                  </a:xfrm>
                  <a:prstGeom prst="rect">
                    <a:avLst/>
                  </a:prstGeom>
                  <a:noFill/>
                </p:spPr>
                <p:txBody>
                  <a:bodyPr wrap="none">
                    <a:spAutoFit/>
                  </a:bodyPr>
                  <a:lstStyle/>
                  <a:p>
                    <a:r>
                      <a:rPr lang="en-US" altLang="zh-CN" sz="1200" b="1" dirty="0">
                        <a:latin typeface="+mn-ea"/>
                        <a:cs typeface="Segoe UI Black" panose="020B0A02040204020203" pitchFamily="34" charset="0"/>
                      </a:rPr>
                      <a:t>0</a:t>
                    </a:r>
                    <a:endParaRPr lang="en-US" altLang="zh-CN" sz="1200" b="1" dirty="0">
                      <a:latin typeface="+mn-ea"/>
                      <a:cs typeface="Segoe UI Black" panose="020B0A02040204020203" pitchFamily="34" charset="0"/>
                    </a:endParaRPr>
                  </a:p>
                </p:txBody>
              </p:sp>
              <p:sp>
                <p:nvSpPr>
                  <p:cNvPr id="188" name="矩形 187"/>
                  <p:cNvSpPr/>
                  <p:nvPr/>
                </p:nvSpPr>
                <p:spPr>
                  <a:xfrm>
                    <a:off x="9271763" y="3614732"/>
                    <a:ext cx="269626" cy="276999"/>
                  </a:xfrm>
                  <a:prstGeom prst="rect">
                    <a:avLst/>
                  </a:prstGeom>
                  <a:noFill/>
                </p:spPr>
                <p:txBody>
                  <a:bodyPr wrap="none">
                    <a:spAutoFit/>
                  </a:bodyPr>
                  <a:lstStyle/>
                  <a:p>
                    <a:r>
                      <a:rPr lang="en-US" altLang="zh-CN" sz="1200" b="1" dirty="0" smtClean="0">
                        <a:latin typeface="+mn-ea"/>
                        <a:cs typeface="Segoe UI Black" panose="020B0A02040204020203" pitchFamily="34" charset="0"/>
                      </a:rPr>
                      <a:t>1</a:t>
                    </a:r>
                    <a:endParaRPr lang="en-US" altLang="zh-CN" sz="1200" b="1" dirty="0">
                      <a:latin typeface="+mn-ea"/>
                      <a:cs typeface="Segoe UI Black" panose="020B0A02040204020203" pitchFamily="34" charset="0"/>
                    </a:endParaRPr>
                  </a:p>
                </p:txBody>
              </p:sp>
              <p:sp>
                <p:nvSpPr>
                  <p:cNvPr id="189" name="Text Box 8"/>
                  <p:cNvSpPr txBox="1">
                    <a:spLocks noChangeArrowheads="1"/>
                  </p:cNvSpPr>
                  <p:nvPr/>
                </p:nvSpPr>
                <p:spPr bwMode="auto">
                  <a:xfrm>
                    <a:off x="8863905" y="4077603"/>
                    <a:ext cx="702657" cy="2548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smtClean="0">
                        <a:latin typeface="+mn-ea"/>
                        <a:cs typeface="Segoe UI Black" panose="020B0A02040204020203" pitchFamily="34" charset="0"/>
                      </a:rPr>
                      <a:t>Imm</a:t>
                    </a:r>
                    <a:r>
                      <a:rPr lang="en-US" altLang="zh-CN" sz="1200" b="1" dirty="0" smtClean="0">
                        <a:latin typeface="+mn-ea"/>
                        <a:cs typeface="Segoe UI Black" panose="020B0A02040204020203" pitchFamily="34" charset="0"/>
                      </a:rPr>
                      <a:t>/A</a:t>
                    </a:r>
                    <a:endParaRPr lang="en-US" altLang="zh-CN" sz="1200" b="1" baseline="-25000" dirty="0">
                      <a:latin typeface="+mn-ea"/>
                      <a:cs typeface="Segoe UI Black" panose="020B0A02040204020203" pitchFamily="34" charset="0"/>
                    </a:endParaRPr>
                  </a:p>
                </p:txBody>
              </p:sp>
              <p:sp>
                <p:nvSpPr>
                  <p:cNvPr id="190" name="Text Box 8"/>
                  <p:cNvSpPr txBox="1">
                    <a:spLocks noChangeArrowheads="1"/>
                  </p:cNvSpPr>
                  <p:nvPr/>
                </p:nvSpPr>
                <p:spPr bwMode="auto">
                  <a:xfrm>
                    <a:off x="9521075" y="3882975"/>
                    <a:ext cx="702657" cy="2548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smtClean="0">
                        <a:latin typeface="+mn-ea"/>
                        <a:cs typeface="Segoe UI Black" panose="020B0A02040204020203" pitchFamily="34" charset="0"/>
                      </a:rPr>
                      <a:t>ImSL</a:t>
                    </a:r>
                    <a:endParaRPr lang="en-US" altLang="zh-CN" sz="1200" b="1" baseline="-25000" dirty="0">
                      <a:latin typeface="+mn-ea"/>
                      <a:cs typeface="Segoe UI Black" panose="020B0A02040204020203" pitchFamily="34" charset="0"/>
                    </a:endParaRPr>
                  </a:p>
                </p:txBody>
              </p:sp>
            </p:grpSp>
          </p:grpSp>
          <p:sp>
            <p:nvSpPr>
              <p:cNvPr id="177" name="矩形 176"/>
              <p:cNvSpPr/>
              <p:nvPr/>
            </p:nvSpPr>
            <p:spPr>
              <a:xfrm>
                <a:off x="10433598" y="3610610"/>
                <a:ext cx="411787" cy="2272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rPr>
                  <a:t>EX</a:t>
                </a:r>
                <a:endParaRPr lang="zh-CN" altLang="en-US" sz="1100" b="1" dirty="0">
                  <a:solidFill>
                    <a:schemeClr val="tx1"/>
                  </a:solidFill>
                </a:endParaRPr>
              </a:p>
            </p:txBody>
          </p:sp>
          <p:cxnSp>
            <p:nvCxnSpPr>
              <p:cNvPr id="178" name="直接连接符 177"/>
              <p:cNvCxnSpPr/>
              <p:nvPr/>
            </p:nvCxnSpPr>
            <p:spPr>
              <a:xfrm flipH="1">
                <a:off x="10840790" y="3711294"/>
                <a:ext cx="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1" name="组合 190"/>
            <p:cNvGrpSpPr/>
            <p:nvPr/>
          </p:nvGrpSpPr>
          <p:grpSpPr>
            <a:xfrm>
              <a:off x="5275166" y="1153056"/>
              <a:ext cx="6648753" cy="5055445"/>
              <a:chOff x="5557179" y="1207592"/>
              <a:chExt cx="6648753" cy="5055445"/>
            </a:xfrm>
            <a:effectLst/>
          </p:grpSpPr>
          <p:sp>
            <p:nvSpPr>
              <p:cNvPr id="192" name="Rectangle 110"/>
              <p:cNvSpPr>
                <a:spLocks noChangeArrowheads="1"/>
              </p:cNvSpPr>
              <p:nvPr/>
            </p:nvSpPr>
            <p:spPr bwMode="auto">
              <a:xfrm>
                <a:off x="6558735" y="1207592"/>
                <a:ext cx="5647197" cy="4982062"/>
              </a:xfrm>
              <a:prstGeom prst="rect">
                <a:avLst/>
              </a:prstGeom>
              <a:no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b="1">
                  <a:latin typeface="+mn-ea"/>
                  <a:cs typeface="Segoe UI Black" panose="020B0A02040204020203" pitchFamily="34" charset="0"/>
                </a:endParaRPr>
              </a:p>
            </p:txBody>
          </p:sp>
          <p:sp>
            <p:nvSpPr>
              <p:cNvPr id="193" name="任意多边形 192"/>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no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b="1">
                  <a:solidFill>
                    <a:schemeClr val="tx1"/>
                  </a:solidFill>
                  <a:latin typeface="+mn-ea"/>
                  <a:cs typeface="Segoe UI Black" panose="020B0A02040204020203" pitchFamily="34" charset="0"/>
                </a:endParaRPr>
              </a:p>
            </p:txBody>
          </p:sp>
          <p:grpSp>
            <p:nvGrpSpPr>
              <p:cNvPr id="194" name="组合 193"/>
              <p:cNvGrpSpPr/>
              <p:nvPr/>
            </p:nvGrpSpPr>
            <p:grpSpPr>
              <a:xfrm>
                <a:off x="10393551" y="2277096"/>
                <a:ext cx="858666" cy="711391"/>
                <a:chOff x="10819307" y="2466844"/>
                <a:chExt cx="905624" cy="750295"/>
              </a:xfrm>
              <a:noFill/>
            </p:grpSpPr>
            <p:sp>
              <p:nvSpPr>
                <p:cNvPr id="34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b="1">
                    <a:latin typeface="+mn-ea"/>
                    <a:cs typeface="Segoe UI Black" panose="020B0A02040204020203" pitchFamily="34" charset="0"/>
                  </a:endParaRPr>
                </a:p>
              </p:txBody>
            </p:sp>
            <p:sp>
              <p:nvSpPr>
                <p:cNvPr id="347" name="Rectangle 104"/>
                <p:cNvSpPr>
                  <a:spLocks noChangeArrowheads="1"/>
                </p:cNvSpPr>
                <p:nvPr/>
              </p:nvSpPr>
              <p:spPr bwMode="auto">
                <a:xfrm>
                  <a:off x="10819307" y="2790423"/>
                  <a:ext cx="905624" cy="426716"/>
                </a:xfrm>
                <a:prstGeom prst="rect">
                  <a:avLst/>
                </a:prstGeom>
                <a:solidFill>
                  <a:schemeClr val="accent2">
                    <a:lumMod val="60000"/>
                    <a:lumOff val="4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时序部件</a:t>
                  </a:r>
                  <a:endParaRPr lang="en-US" altLang="zh-CN" sz="1200" b="1">
                    <a:solidFill>
                      <a:schemeClr val="tx1"/>
                    </a:solidFill>
                    <a:latin typeface="+mn-ea"/>
                    <a:cs typeface="Segoe UI Black" panose="020B0A02040204020203" pitchFamily="34" charset="0"/>
                  </a:endParaRPr>
                </a:p>
              </p:txBody>
            </p:sp>
          </p:grpSp>
          <p:grpSp>
            <p:nvGrpSpPr>
              <p:cNvPr id="195" name="组合 194"/>
              <p:cNvGrpSpPr/>
              <p:nvPr/>
            </p:nvGrpSpPr>
            <p:grpSpPr>
              <a:xfrm>
                <a:off x="6940930" y="1467424"/>
                <a:ext cx="2183057" cy="715330"/>
                <a:chOff x="7177868" y="1612899"/>
                <a:chExt cx="2302442" cy="754450"/>
              </a:xfrm>
              <a:noFill/>
            </p:grpSpPr>
            <p:cxnSp>
              <p:nvCxnSpPr>
                <p:cNvPr id="337" name="直接箭头连接符 336"/>
                <p:cNvCxnSpPr/>
                <p:nvPr/>
              </p:nvCxnSpPr>
              <p:spPr>
                <a:xfrm>
                  <a:off x="7177868" y="1917849"/>
                  <a:ext cx="544260" cy="0"/>
                </a:xfrm>
                <a:prstGeom prst="straightConnector1">
                  <a:avLst/>
                </a:prstGeom>
                <a:grpFill/>
                <a:ln w="19050">
                  <a:solidFill>
                    <a:schemeClr val="bg2">
                      <a:lumMod val="75000"/>
                    </a:schemeClr>
                  </a:solidFill>
                  <a:round/>
                  <a:headEnd w="lg" len="lg"/>
                  <a:tailEnd type="stealth" w="lg" len="lg"/>
                </a:ln>
              </p:spPr>
            </p:cxnSp>
            <p:cxnSp>
              <p:nvCxnSpPr>
                <p:cNvPr id="338" name="直接箭头连接符 337"/>
                <p:cNvCxnSpPr/>
                <p:nvPr/>
              </p:nvCxnSpPr>
              <p:spPr>
                <a:xfrm>
                  <a:off x="7177869" y="2084733"/>
                  <a:ext cx="544260" cy="0"/>
                </a:xfrm>
                <a:prstGeom prst="straightConnector1">
                  <a:avLst/>
                </a:prstGeom>
                <a:grpFill/>
                <a:ln w="19050">
                  <a:solidFill>
                    <a:schemeClr val="bg2">
                      <a:lumMod val="75000"/>
                    </a:schemeClr>
                  </a:solidFill>
                  <a:round/>
                  <a:headEnd w="lg" len="lg"/>
                  <a:tailEnd type="stealth" w="lg" len="lg"/>
                </a:ln>
              </p:spPr>
            </p:cxnSp>
            <p:grpSp>
              <p:nvGrpSpPr>
                <p:cNvPr id="339" name="组合 338"/>
                <p:cNvGrpSpPr/>
                <p:nvPr/>
              </p:nvGrpSpPr>
              <p:grpSpPr>
                <a:xfrm>
                  <a:off x="7190721" y="1612899"/>
                  <a:ext cx="2289589" cy="754450"/>
                  <a:chOff x="7190721" y="1612899"/>
                  <a:chExt cx="2289589" cy="754450"/>
                </a:xfrm>
                <a:grpFill/>
              </p:grpSpPr>
              <p:sp>
                <p:nvSpPr>
                  <p:cNvPr id="340"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341" name="直接连接符 340"/>
                  <p:cNvCxnSpPr/>
                  <p:nvPr/>
                </p:nvCxnSpPr>
                <p:spPr>
                  <a:xfrm>
                    <a:off x="8632095" y="2094448"/>
                    <a:ext cx="848215" cy="0"/>
                  </a:xfrm>
                  <a:prstGeom prst="line">
                    <a:avLst/>
                  </a:prstGeom>
                  <a:grpFill/>
                  <a:ln w="19050">
                    <a:solidFill>
                      <a:srgbClr val="000000"/>
                    </a:solidFill>
                    <a:round/>
                    <a:tailEnd type="none" w="lg" len="lg"/>
                  </a:ln>
                </p:spPr>
              </p:cxnSp>
              <p:sp>
                <p:nvSpPr>
                  <p:cNvPr id="342" name="等腰三角形 341"/>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43" name="Rectangle 104"/>
                  <p:cNvSpPr>
                    <a:spLocks noChangeArrowheads="1"/>
                  </p:cNvSpPr>
                  <p:nvPr/>
                </p:nvSpPr>
                <p:spPr bwMode="auto">
                  <a:xfrm>
                    <a:off x="7728993" y="1763752"/>
                    <a:ext cx="894199" cy="426716"/>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PC</a:t>
                    </a:r>
                    <a:endParaRPr lang="en-US" altLang="zh-CN" sz="1600" b="1">
                      <a:solidFill>
                        <a:schemeClr val="tx1"/>
                      </a:solidFill>
                      <a:latin typeface="+mn-ea"/>
                      <a:cs typeface="Segoe UI Black" panose="020B0A02040204020203" pitchFamily="34" charset="0"/>
                    </a:endParaRPr>
                  </a:p>
                </p:txBody>
              </p:sp>
              <p:sp>
                <p:nvSpPr>
                  <p:cNvPr id="344" name="Text Box 54"/>
                  <p:cNvSpPr txBox="1">
                    <a:spLocks noChangeArrowheads="1"/>
                  </p:cNvSpPr>
                  <p:nvPr/>
                </p:nvSpPr>
                <p:spPr bwMode="auto">
                  <a:xfrm>
                    <a:off x="7197209" y="161289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PC</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345" name="Text Box 52"/>
                  <p:cNvSpPr txBox="1">
                    <a:spLocks noChangeArrowheads="1"/>
                  </p:cNvSpPr>
                  <p:nvPr/>
                </p:nvSpPr>
                <p:spPr bwMode="auto">
                  <a:xfrm>
                    <a:off x="7190721" y="206726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PC</a:t>
                    </a:r>
                    <a:r>
                      <a:rPr lang="en-US" altLang="zh-CN" sz="1200" b="1" baseline="-25000" dirty="0" err="1">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grpSp>
          </p:grpSp>
          <p:grpSp>
            <p:nvGrpSpPr>
              <p:cNvPr id="196" name="组合 195"/>
              <p:cNvGrpSpPr/>
              <p:nvPr/>
            </p:nvGrpSpPr>
            <p:grpSpPr>
              <a:xfrm>
                <a:off x="8473910" y="1226542"/>
                <a:ext cx="777465" cy="4934647"/>
                <a:chOff x="8794675" y="1358838"/>
                <a:chExt cx="819982" cy="5204510"/>
              </a:xfrm>
              <a:noFill/>
            </p:grpSpPr>
            <p:sp>
              <p:nvSpPr>
                <p:cNvPr id="335" name="上下箭头 334"/>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b="1">
                    <a:latin typeface="+mn-ea"/>
                    <a:cs typeface="Segoe UI Black" panose="020B0A02040204020203" pitchFamily="34" charset="0"/>
                  </a:endParaRPr>
                </a:p>
              </p:txBody>
            </p:sp>
            <p:sp>
              <p:nvSpPr>
                <p:cNvPr id="33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mn-ea"/>
                      <a:cs typeface="Segoe UI Black" panose="020B0A02040204020203" pitchFamily="34" charset="0"/>
                    </a:rPr>
                    <a:t>内总线</a:t>
                  </a:r>
                  <a:endParaRPr lang="zh-CN" altLang="en-US" sz="3200" b="1">
                    <a:latin typeface="+mn-ea"/>
                    <a:cs typeface="Segoe UI Black" panose="020B0A02040204020203" pitchFamily="34" charset="0"/>
                  </a:endParaRPr>
                </a:p>
              </p:txBody>
            </p:sp>
          </p:grpSp>
          <p:grpSp>
            <p:nvGrpSpPr>
              <p:cNvPr id="197" name="组合 196"/>
              <p:cNvGrpSpPr/>
              <p:nvPr/>
            </p:nvGrpSpPr>
            <p:grpSpPr>
              <a:xfrm>
                <a:off x="9925575" y="1316254"/>
                <a:ext cx="1556542" cy="597916"/>
                <a:chOff x="10325741" y="1453458"/>
                <a:chExt cx="1641666" cy="630614"/>
              </a:xfrm>
              <a:noFill/>
            </p:grpSpPr>
            <p:sp>
              <p:nvSpPr>
                <p:cNvPr id="327" name="Line 117"/>
                <p:cNvSpPr>
                  <a:spLocks noChangeShapeType="1"/>
                </p:cNvSpPr>
                <p:nvPr/>
              </p:nvSpPr>
              <p:spPr bwMode="auto">
                <a:xfrm flipV="1">
                  <a:off x="10325741" y="1728043"/>
                  <a:ext cx="0" cy="291574"/>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28" name="Line 117"/>
                <p:cNvSpPr>
                  <a:spLocks noChangeShapeType="1"/>
                </p:cNvSpPr>
                <p:nvPr/>
              </p:nvSpPr>
              <p:spPr bwMode="auto">
                <a:xfrm flipV="1">
                  <a:off x="10469841" y="1728043"/>
                  <a:ext cx="1039" cy="291574"/>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29"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30" name="Line 117"/>
                <p:cNvSpPr>
                  <a:spLocks noChangeShapeType="1"/>
                </p:cNvSpPr>
                <p:nvPr/>
              </p:nvSpPr>
              <p:spPr bwMode="auto">
                <a:xfrm flipV="1">
                  <a:off x="11499590" y="1731523"/>
                  <a:ext cx="0" cy="288094"/>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31"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32" name="Line 117"/>
                <p:cNvSpPr>
                  <a:spLocks noChangeShapeType="1"/>
                </p:cNvSpPr>
                <p:nvPr/>
              </p:nvSpPr>
              <p:spPr bwMode="auto">
                <a:xfrm flipV="1">
                  <a:off x="11194948" y="1728042"/>
                  <a:ext cx="0" cy="278514"/>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3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mn-ea"/>
                      <a:cs typeface="Segoe UI Black" panose="020B0A02040204020203" pitchFamily="34" charset="0"/>
                    </a:rPr>
                    <a:t>操作控制信号</a:t>
                  </a:r>
                  <a:endParaRPr lang="zh-CN" altLang="en-US" sz="1200" b="1">
                    <a:solidFill>
                      <a:srgbClr val="FF0000"/>
                    </a:solidFill>
                    <a:latin typeface="+mn-ea"/>
                    <a:cs typeface="Segoe UI Black" panose="020B0A02040204020203" pitchFamily="34" charset="0"/>
                  </a:endParaRPr>
                </a:p>
              </p:txBody>
            </p:sp>
            <p:sp>
              <p:nvSpPr>
                <p:cNvPr id="334"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mn-ea"/>
                      <a:cs typeface="Segoe UI Black" panose="020B0A02040204020203" pitchFamily="34" charset="0"/>
                    </a:rPr>
                    <a:t>…</a:t>
                  </a:r>
                  <a:endParaRPr lang="en-US" altLang="zh-CN" sz="1200" b="1">
                    <a:latin typeface="+mn-ea"/>
                    <a:cs typeface="Segoe UI Black" panose="020B0A02040204020203" pitchFamily="34" charset="0"/>
                  </a:endParaRPr>
                </a:p>
              </p:txBody>
            </p:sp>
          </p:grpSp>
          <p:grpSp>
            <p:nvGrpSpPr>
              <p:cNvPr id="198" name="组合 197"/>
              <p:cNvGrpSpPr/>
              <p:nvPr/>
            </p:nvGrpSpPr>
            <p:grpSpPr>
              <a:xfrm>
                <a:off x="9218073" y="4267047"/>
                <a:ext cx="2376703" cy="1995990"/>
                <a:chOff x="9218073" y="4267047"/>
                <a:chExt cx="2376703" cy="1995990"/>
              </a:xfrm>
              <a:noFill/>
            </p:grpSpPr>
            <p:sp>
              <p:nvSpPr>
                <p:cNvPr id="291" name="Rectangle 104"/>
                <p:cNvSpPr>
                  <a:spLocks noChangeArrowheads="1"/>
                </p:cNvSpPr>
                <p:nvPr/>
              </p:nvSpPr>
              <p:spPr bwMode="auto">
                <a:xfrm>
                  <a:off x="9781186" y="4434451"/>
                  <a:ext cx="1077271" cy="818583"/>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a:solidFill>
                      <a:schemeClr val="tx1"/>
                    </a:solidFill>
                    <a:latin typeface="+mn-ea"/>
                    <a:cs typeface="Segoe UI Black" panose="020B0A02040204020203" pitchFamily="34" charset="0"/>
                  </a:endParaRPr>
                </a:p>
              </p:txBody>
            </p:sp>
            <p:grpSp>
              <p:nvGrpSpPr>
                <p:cNvPr id="292" name="组合 291"/>
                <p:cNvGrpSpPr/>
                <p:nvPr/>
              </p:nvGrpSpPr>
              <p:grpSpPr>
                <a:xfrm>
                  <a:off x="9218073" y="4762890"/>
                  <a:ext cx="576001" cy="272438"/>
                  <a:chOff x="9143016" y="4909479"/>
                  <a:chExt cx="576001" cy="272438"/>
                </a:xfrm>
                <a:grpFill/>
              </p:grpSpPr>
              <p:sp>
                <p:nvSpPr>
                  <p:cNvPr id="324" name="Line 7"/>
                  <p:cNvSpPr>
                    <a:spLocks noChangeShapeType="1"/>
                  </p:cNvSpPr>
                  <p:nvPr/>
                </p:nvSpPr>
                <p:spPr bwMode="auto">
                  <a:xfrm>
                    <a:off x="9143016" y="4909479"/>
                    <a:ext cx="540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325" name="直接连接符 324"/>
                  <p:cNvCxnSpPr/>
                  <p:nvPr/>
                </p:nvCxnSpPr>
                <p:spPr>
                  <a:xfrm flipH="1">
                    <a:off x="9143017" y="5106477"/>
                    <a:ext cx="576000" cy="0"/>
                  </a:xfrm>
                  <a:prstGeom prst="line">
                    <a:avLst/>
                  </a:prstGeom>
                  <a:grpFill/>
                  <a:ln w="19050">
                    <a:solidFill>
                      <a:srgbClr val="000000"/>
                    </a:solidFill>
                    <a:round/>
                    <a:tailEnd type="none" w="lg" len="lg"/>
                  </a:ln>
                </p:spPr>
              </p:cxnSp>
              <p:sp>
                <p:nvSpPr>
                  <p:cNvPr id="326" name="等腰三角形 325"/>
                  <p:cNvSpPr/>
                  <p:nvPr/>
                </p:nvSpPr>
                <p:spPr>
                  <a:xfrm rot="16200000">
                    <a:off x="9404700" y="503597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293" name="Text Box 36"/>
                <p:cNvSpPr txBox="1">
                  <a:spLocks noChangeArrowheads="1"/>
                </p:cNvSpPr>
                <p:nvPr/>
              </p:nvSpPr>
              <p:spPr bwMode="auto">
                <a:xfrm>
                  <a:off x="11188279" y="4267047"/>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R</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cxnSp>
              <p:nvCxnSpPr>
                <p:cNvPr id="294" name="直接箭头连接符 293"/>
                <p:cNvCxnSpPr/>
                <p:nvPr/>
              </p:nvCxnSpPr>
              <p:spPr>
                <a:xfrm flipH="1">
                  <a:off x="10880423" y="4667875"/>
                  <a:ext cx="421150" cy="0"/>
                </a:xfrm>
                <a:prstGeom prst="straightConnector1">
                  <a:avLst/>
                </a:prstGeom>
                <a:grpFill/>
                <a:ln w="12700">
                  <a:solidFill>
                    <a:schemeClr val="bg2">
                      <a:lumMod val="75000"/>
                    </a:schemeClr>
                  </a:solidFill>
                  <a:round/>
                  <a:headEnd w="lg" len="lg"/>
                  <a:tailEnd type="stealth" w="lg" len="lg"/>
                </a:ln>
              </p:spPr>
            </p:cxnSp>
            <p:cxnSp>
              <p:nvCxnSpPr>
                <p:cNvPr id="295" name="直接箭头连接符 294"/>
                <p:cNvCxnSpPr/>
                <p:nvPr/>
              </p:nvCxnSpPr>
              <p:spPr>
                <a:xfrm flipH="1">
                  <a:off x="10874599" y="4916931"/>
                  <a:ext cx="421150" cy="0"/>
                </a:xfrm>
                <a:prstGeom prst="straightConnector1">
                  <a:avLst/>
                </a:prstGeom>
                <a:grpFill/>
                <a:ln w="12700">
                  <a:solidFill>
                    <a:schemeClr val="bg2">
                      <a:lumMod val="75000"/>
                    </a:schemeClr>
                  </a:solidFill>
                  <a:round/>
                  <a:headEnd w="lg" len="lg"/>
                  <a:tailEnd type="stealth" w="lg" len="lg"/>
                </a:ln>
              </p:spPr>
            </p:cxnSp>
            <p:sp>
              <p:nvSpPr>
                <p:cNvPr id="296" name="Text Box 36"/>
                <p:cNvSpPr txBox="1">
                  <a:spLocks noChangeArrowheads="1"/>
                </p:cNvSpPr>
                <p:nvPr/>
              </p:nvSpPr>
              <p:spPr bwMode="auto">
                <a:xfrm>
                  <a:off x="11246519" y="4665584"/>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R</a:t>
                  </a:r>
                  <a:r>
                    <a:rPr lang="en-US" altLang="zh-CN" sz="1200" b="1" baseline="-25000" dirty="0">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sp>
              <p:nvSpPr>
                <p:cNvPr id="297" name="Text Box 36"/>
                <p:cNvSpPr txBox="1">
                  <a:spLocks noChangeArrowheads="1"/>
                </p:cNvSpPr>
                <p:nvPr/>
              </p:nvSpPr>
              <p:spPr bwMode="auto">
                <a:xfrm>
                  <a:off x="9906002"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R#</a:t>
                  </a:r>
                  <a:endParaRPr lang="en-US" altLang="zh-CN" sz="1200" b="1" baseline="-25000" dirty="0">
                    <a:latin typeface="+mn-ea"/>
                    <a:cs typeface="Segoe UI Black" panose="020B0A02040204020203" pitchFamily="34" charset="0"/>
                  </a:endParaRPr>
                </a:p>
              </p:txBody>
            </p:sp>
            <p:sp>
              <p:nvSpPr>
                <p:cNvPr id="298" name="Text Box 36"/>
                <p:cNvSpPr txBox="1">
                  <a:spLocks noChangeArrowheads="1"/>
                </p:cNvSpPr>
                <p:nvPr/>
              </p:nvSpPr>
              <p:spPr bwMode="auto">
                <a:xfrm>
                  <a:off x="10378218"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W#</a:t>
                  </a:r>
                  <a:endParaRPr lang="en-US" altLang="zh-CN" sz="1200" b="1" baseline="-25000" dirty="0">
                    <a:latin typeface="+mn-ea"/>
                    <a:cs typeface="Segoe UI Black" panose="020B0A02040204020203" pitchFamily="34" charset="0"/>
                  </a:endParaRPr>
                </a:p>
              </p:txBody>
            </p:sp>
            <p:cxnSp>
              <p:nvCxnSpPr>
                <p:cNvPr id="299" name="直接箭头连接符 298"/>
                <p:cNvCxnSpPr/>
                <p:nvPr/>
              </p:nvCxnSpPr>
              <p:spPr>
                <a:xfrm>
                  <a:off x="9539076" y="5632520"/>
                  <a:ext cx="322766" cy="0"/>
                </a:xfrm>
                <a:prstGeom prst="straightConnector1">
                  <a:avLst/>
                </a:prstGeom>
                <a:grpFill/>
                <a:ln w="12700">
                  <a:solidFill>
                    <a:schemeClr val="bg2">
                      <a:lumMod val="75000"/>
                    </a:schemeClr>
                  </a:solidFill>
                  <a:round/>
                  <a:headEnd w="lg" len="lg"/>
                  <a:tailEnd type="stealth" w="lg" len="lg"/>
                </a:ln>
              </p:spPr>
            </p:cxnSp>
            <p:cxnSp>
              <p:nvCxnSpPr>
                <p:cNvPr id="300" name="直接箭头连接符 299"/>
                <p:cNvCxnSpPr/>
                <p:nvPr/>
              </p:nvCxnSpPr>
              <p:spPr>
                <a:xfrm flipH="1">
                  <a:off x="10891769" y="5619717"/>
                  <a:ext cx="296147" cy="0"/>
                </a:xfrm>
                <a:prstGeom prst="straightConnector1">
                  <a:avLst/>
                </a:prstGeom>
                <a:grpFill/>
                <a:ln w="12700">
                  <a:solidFill>
                    <a:schemeClr val="bg2">
                      <a:lumMod val="75000"/>
                    </a:schemeClr>
                  </a:solidFill>
                  <a:round/>
                  <a:headEnd w="lg" len="lg"/>
                  <a:tailEnd type="stealth" w="lg" len="lg"/>
                </a:ln>
              </p:spPr>
            </p:cxnSp>
            <p:sp>
              <p:nvSpPr>
                <p:cNvPr id="301" name="Text Box 54"/>
                <p:cNvSpPr txBox="1">
                  <a:spLocks noChangeArrowheads="1"/>
                </p:cNvSpPr>
                <p:nvPr/>
              </p:nvSpPr>
              <p:spPr bwMode="auto">
                <a:xfrm>
                  <a:off x="9317144"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a:latin typeface="+mn-ea"/>
                      <a:cs typeface="Segoe UI Black" panose="020B0A02040204020203" pitchFamily="34" charset="0"/>
                    </a:rPr>
                    <a:t>Rs</a:t>
                  </a:r>
                  <a:r>
                    <a:rPr lang="en-US" altLang="zh-CN" sz="1200" b="1" dirty="0">
                      <a:latin typeface="+mn-ea"/>
                      <a:cs typeface="Segoe UI Black" panose="020B0A02040204020203" pitchFamily="34" charset="0"/>
                    </a:rPr>
                    <a:t>/</a:t>
                  </a:r>
                  <a:r>
                    <a:rPr lang="en-US" altLang="zh-CN" sz="1200" b="1" dirty="0" err="1">
                      <a:latin typeface="+mn-ea"/>
                      <a:cs typeface="Segoe UI Black" panose="020B0A02040204020203" pitchFamily="34" charset="0"/>
                    </a:rPr>
                    <a:t>Rt</a:t>
                  </a:r>
                  <a:endParaRPr lang="en-US" altLang="zh-CN" sz="1200" b="1" baseline="-25000" dirty="0">
                    <a:latin typeface="+mn-ea"/>
                    <a:cs typeface="Segoe UI Black" panose="020B0A02040204020203" pitchFamily="34" charset="0"/>
                  </a:endParaRPr>
                </a:p>
              </p:txBody>
            </p:sp>
            <p:sp>
              <p:nvSpPr>
                <p:cNvPr id="302" name="Text Box 54"/>
                <p:cNvSpPr txBox="1">
                  <a:spLocks noChangeArrowheads="1"/>
                </p:cNvSpPr>
                <p:nvPr/>
              </p:nvSpPr>
              <p:spPr bwMode="auto">
                <a:xfrm>
                  <a:off x="10930877"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RegDst</a:t>
                  </a:r>
                  <a:endParaRPr lang="en-US" altLang="zh-CN" sz="1200" b="1" baseline="-25000" dirty="0">
                    <a:latin typeface="+mn-ea"/>
                    <a:cs typeface="Segoe UI Black" panose="020B0A02040204020203" pitchFamily="34" charset="0"/>
                  </a:endParaRPr>
                </a:p>
              </p:txBody>
            </p:sp>
            <p:sp>
              <p:nvSpPr>
                <p:cNvPr id="303" name="Text Box 36"/>
                <p:cNvSpPr txBox="1">
                  <a:spLocks noChangeArrowheads="1"/>
                </p:cNvSpPr>
                <p:nvPr/>
              </p:nvSpPr>
              <p:spPr bwMode="auto">
                <a:xfrm>
                  <a:off x="10005638" y="4565490"/>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dirty="0" err="1">
                      <a:latin typeface="+mn-ea"/>
                      <a:cs typeface="Segoe UI Black" panose="020B0A02040204020203" pitchFamily="34" charset="0"/>
                    </a:rPr>
                    <a:t>Regs</a:t>
                  </a:r>
                  <a:endParaRPr lang="en-US" altLang="zh-CN" sz="1600" b="1" dirty="0">
                    <a:latin typeface="+mn-ea"/>
                    <a:cs typeface="Segoe UI Black" panose="020B0A02040204020203" pitchFamily="34" charset="0"/>
                  </a:endParaRPr>
                </a:p>
              </p:txBody>
            </p:sp>
            <p:grpSp>
              <p:nvGrpSpPr>
                <p:cNvPr id="304" name="组合 303"/>
                <p:cNvGrpSpPr/>
                <p:nvPr/>
              </p:nvGrpSpPr>
              <p:grpSpPr>
                <a:xfrm>
                  <a:off x="9820936" y="5271253"/>
                  <a:ext cx="505805" cy="696276"/>
                  <a:chOff x="5206400" y="5336481"/>
                  <a:chExt cx="505805" cy="696276"/>
                </a:xfrm>
                <a:grpFill/>
              </p:grpSpPr>
              <p:grpSp>
                <p:nvGrpSpPr>
                  <p:cNvPr id="317" name="组合 316"/>
                  <p:cNvGrpSpPr/>
                  <p:nvPr/>
                </p:nvGrpSpPr>
                <p:grpSpPr>
                  <a:xfrm>
                    <a:off x="5206400" y="5336481"/>
                    <a:ext cx="505805" cy="696276"/>
                    <a:chOff x="5206400" y="5336481"/>
                    <a:chExt cx="505805" cy="696276"/>
                  </a:xfrm>
                  <a:grpFill/>
                </p:grpSpPr>
                <p:sp>
                  <p:nvSpPr>
                    <p:cNvPr id="320" name="Line 7"/>
                    <p:cNvSpPr>
                      <a:spLocks noChangeShapeType="1"/>
                    </p:cNvSpPr>
                    <p:nvPr/>
                  </p:nvSpPr>
                  <p:spPr bwMode="auto">
                    <a:xfrm rot="16200000">
                      <a:off x="5312217" y="5462481"/>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21" name="流程图: 手动操作 320"/>
                    <p:cNvSpPr/>
                    <p:nvPr/>
                  </p:nvSpPr>
                  <p:spPr>
                    <a:xfrm rot="10800000">
                      <a:off x="5206400"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mn-ea"/>
                        <a:cs typeface="Segoe UI Black" panose="020B0A02040204020203" pitchFamily="34" charset="0"/>
                      </a:endParaRPr>
                    </a:p>
                  </p:txBody>
                </p:sp>
                <p:sp>
                  <p:nvSpPr>
                    <p:cNvPr id="322" name="Line 7"/>
                    <p:cNvSpPr>
                      <a:spLocks noChangeShapeType="1"/>
                    </p:cNvSpPr>
                    <p:nvPr/>
                  </p:nvSpPr>
                  <p:spPr bwMode="auto">
                    <a:xfrm rot="16200000">
                      <a:off x="5230987"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23" name="Line 7"/>
                    <p:cNvSpPr>
                      <a:spLocks noChangeShapeType="1"/>
                    </p:cNvSpPr>
                    <p:nvPr/>
                  </p:nvSpPr>
                  <p:spPr bwMode="auto">
                    <a:xfrm rot="16200000">
                      <a:off x="5426833"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318" name="矩形 317"/>
                  <p:cNvSpPr/>
                  <p:nvPr/>
                </p:nvSpPr>
                <p:spPr>
                  <a:xfrm>
                    <a:off x="5222108" y="5557244"/>
                    <a:ext cx="269626" cy="276999"/>
                  </a:xfrm>
                  <a:prstGeom prst="rect">
                    <a:avLst/>
                  </a:prstGeom>
                  <a:grpFill/>
                </p:spPr>
                <p:txBody>
                  <a:bodyPr wrap="none">
                    <a:spAutoFit/>
                  </a:bodyPr>
                  <a:lstStyle/>
                  <a:p>
                    <a:r>
                      <a:rPr lang="en-US" altLang="zh-CN" sz="1200" b="1" dirty="0">
                        <a:latin typeface="+mn-ea"/>
                        <a:cs typeface="Segoe UI Black" panose="020B0A02040204020203" pitchFamily="34" charset="0"/>
                      </a:rPr>
                      <a:t>0</a:t>
                    </a:r>
                    <a:endParaRPr lang="en-US" altLang="zh-CN" sz="1200" b="1" dirty="0">
                      <a:latin typeface="+mn-ea"/>
                      <a:cs typeface="Segoe UI Black" panose="020B0A02040204020203" pitchFamily="34" charset="0"/>
                    </a:endParaRPr>
                  </a:p>
                </p:txBody>
              </p:sp>
              <p:sp>
                <p:nvSpPr>
                  <p:cNvPr id="319" name="矩形 318"/>
                  <p:cNvSpPr/>
                  <p:nvPr/>
                </p:nvSpPr>
                <p:spPr>
                  <a:xfrm>
                    <a:off x="5411594" y="5557244"/>
                    <a:ext cx="268022" cy="276999"/>
                  </a:xfrm>
                  <a:prstGeom prst="rect">
                    <a:avLst/>
                  </a:prstGeom>
                  <a:grpFill/>
                </p:spPr>
                <p:txBody>
                  <a:bodyPr wrap="none">
                    <a:spAutoFit/>
                  </a:bodyPr>
                  <a:lstStyle/>
                  <a:p>
                    <a:r>
                      <a:rPr lang="en-US" altLang="zh-CN" sz="1200" b="1" dirty="0">
                        <a:latin typeface="+mn-ea"/>
                        <a:cs typeface="Segoe UI Black" panose="020B0A02040204020203" pitchFamily="34" charset="0"/>
                      </a:rPr>
                      <a:t>1</a:t>
                    </a:r>
                    <a:endParaRPr lang="en-US" altLang="zh-CN" sz="1200" b="1" dirty="0">
                      <a:latin typeface="+mn-ea"/>
                      <a:cs typeface="Segoe UI Black" panose="020B0A02040204020203" pitchFamily="34" charset="0"/>
                    </a:endParaRPr>
                  </a:p>
                </p:txBody>
              </p:sp>
            </p:grpSp>
            <p:grpSp>
              <p:nvGrpSpPr>
                <p:cNvPr id="305" name="组合 304"/>
                <p:cNvGrpSpPr/>
                <p:nvPr/>
              </p:nvGrpSpPr>
              <p:grpSpPr>
                <a:xfrm>
                  <a:off x="10420420" y="5243766"/>
                  <a:ext cx="505805" cy="718048"/>
                  <a:chOff x="5256118" y="5314709"/>
                  <a:chExt cx="505805" cy="718048"/>
                </a:xfrm>
                <a:grpFill/>
              </p:grpSpPr>
              <p:grpSp>
                <p:nvGrpSpPr>
                  <p:cNvPr id="310" name="组合 309"/>
                  <p:cNvGrpSpPr/>
                  <p:nvPr/>
                </p:nvGrpSpPr>
                <p:grpSpPr>
                  <a:xfrm>
                    <a:off x="5256118" y="5314709"/>
                    <a:ext cx="505805" cy="718048"/>
                    <a:chOff x="5256118" y="5314709"/>
                    <a:chExt cx="505805" cy="718048"/>
                  </a:xfrm>
                  <a:grpFill/>
                </p:grpSpPr>
                <p:sp>
                  <p:nvSpPr>
                    <p:cNvPr id="313" name="Line 7"/>
                    <p:cNvSpPr>
                      <a:spLocks noChangeShapeType="1"/>
                    </p:cNvSpPr>
                    <p:nvPr/>
                  </p:nvSpPr>
                  <p:spPr bwMode="auto">
                    <a:xfrm rot="16200000">
                      <a:off x="5374381" y="5440709"/>
                      <a:ext cx="2520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14" name="流程图: 手动操作 313"/>
                    <p:cNvSpPr/>
                    <p:nvPr/>
                  </p:nvSpPr>
                  <p:spPr>
                    <a:xfrm rot="10800000">
                      <a:off x="5256118" y="5583277"/>
                      <a:ext cx="505805" cy="214765"/>
                    </a:xfrm>
                    <a:prstGeom prst="flowChartManualOperation">
                      <a:avLst/>
                    </a:prstGeom>
                    <a:no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tx1"/>
                        </a:solidFill>
                        <a:latin typeface="+mn-ea"/>
                        <a:cs typeface="Segoe UI Black" panose="020B0A02040204020203" pitchFamily="34" charset="0"/>
                      </a:endParaRPr>
                    </a:p>
                  </p:txBody>
                </p:sp>
                <p:sp>
                  <p:nvSpPr>
                    <p:cNvPr id="315" name="Line 7"/>
                    <p:cNvSpPr>
                      <a:spLocks noChangeShapeType="1"/>
                    </p:cNvSpPr>
                    <p:nvPr/>
                  </p:nvSpPr>
                  <p:spPr bwMode="auto">
                    <a:xfrm rot="16200000">
                      <a:off x="5293636"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16" name="Line 7"/>
                    <p:cNvSpPr>
                      <a:spLocks noChangeShapeType="1"/>
                    </p:cNvSpPr>
                    <p:nvPr/>
                  </p:nvSpPr>
                  <p:spPr bwMode="auto">
                    <a:xfrm rot="16200000">
                      <a:off x="5496607"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311" name="矩形 310"/>
                  <p:cNvSpPr/>
                  <p:nvPr/>
                </p:nvSpPr>
                <p:spPr>
                  <a:xfrm>
                    <a:off x="5257005" y="5547719"/>
                    <a:ext cx="269626" cy="276999"/>
                  </a:xfrm>
                  <a:prstGeom prst="rect">
                    <a:avLst/>
                  </a:prstGeom>
                  <a:grpFill/>
                </p:spPr>
                <p:txBody>
                  <a:bodyPr wrap="none">
                    <a:spAutoFit/>
                  </a:bodyPr>
                  <a:lstStyle/>
                  <a:p>
                    <a:r>
                      <a:rPr lang="en-US" altLang="zh-CN" sz="1200" b="1" dirty="0">
                        <a:latin typeface="+mn-ea"/>
                        <a:cs typeface="Segoe UI Black" panose="020B0A02040204020203" pitchFamily="34" charset="0"/>
                      </a:rPr>
                      <a:t>0</a:t>
                    </a:r>
                    <a:endParaRPr lang="en-US" altLang="zh-CN" sz="1200" b="1" dirty="0">
                      <a:latin typeface="+mn-ea"/>
                      <a:cs typeface="Segoe UI Black" panose="020B0A02040204020203" pitchFamily="34" charset="0"/>
                    </a:endParaRPr>
                  </a:p>
                </p:txBody>
              </p:sp>
              <p:sp>
                <p:nvSpPr>
                  <p:cNvPr id="312" name="矩形 311"/>
                  <p:cNvSpPr/>
                  <p:nvPr/>
                </p:nvSpPr>
                <p:spPr>
                  <a:xfrm>
                    <a:off x="5479542" y="5547719"/>
                    <a:ext cx="268022" cy="276999"/>
                  </a:xfrm>
                  <a:prstGeom prst="rect">
                    <a:avLst/>
                  </a:prstGeom>
                  <a:grpFill/>
                </p:spPr>
                <p:txBody>
                  <a:bodyPr wrap="none">
                    <a:spAutoFit/>
                  </a:bodyPr>
                  <a:lstStyle/>
                  <a:p>
                    <a:r>
                      <a:rPr lang="en-US" altLang="zh-CN" sz="1200" b="1" dirty="0">
                        <a:latin typeface="+mn-ea"/>
                        <a:cs typeface="Segoe UI Black" panose="020B0A02040204020203" pitchFamily="34" charset="0"/>
                      </a:rPr>
                      <a:t>1</a:t>
                    </a:r>
                    <a:endParaRPr lang="en-US" altLang="zh-CN" sz="1200" b="1" dirty="0">
                      <a:latin typeface="+mn-ea"/>
                      <a:cs typeface="Segoe UI Black" panose="020B0A02040204020203" pitchFamily="34" charset="0"/>
                    </a:endParaRPr>
                  </a:p>
                </p:txBody>
              </p:sp>
            </p:grpSp>
            <p:sp>
              <p:nvSpPr>
                <p:cNvPr id="306" name="Text Box 36"/>
                <p:cNvSpPr txBox="1">
                  <a:spLocks noChangeArrowheads="1"/>
                </p:cNvSpPr>
                <p:nvPr/>
              </p:nvSpPr>
              <p:spPr bwMode="auto">
                <a:xfrm>
                  <a:off x="9795665"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b="1" dirty="0" err="1">
                      <a:latin typeface="+mn-ea"/>
                      <a:cs typeface="Segoe UI Black" panose="020B0A02040204020203" pitchFamily="34" charset="0"/>
                    </a:rPr>
                    <a:t>rs</a:t>
                  </a:r>
                  <a:endParaRPr lang="en-US" altLang="zh-CN" sz="3600" b="1" baseline="-25000" dirty="0">
                    <a:latin typeface="+mn-ea"/>
                    <a:cs typeface="Segoe UI Black" panose="020B0A02040204020203" pitchFamily="34" charset="0"/>
                  </a:endParaRPr>
                </a:p>
              </p:txBody>
            </p:sp>
            <p:sp>
              <p:nvSpPr>
                <p:cNvPr id="307" name="Text Box 36"/>
                <p:cNvSpPr txBox="1">
                  <a:spLocks noChangeArrowheads="1"/>
                </p:cNvSpPr>
                <p:nvPr/>
              </p:nvSpPr>
              <p:spPr bwMode="auto">
                <a:xfrm>
                  <a:off x="1062378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b="1" dirty="0" err="1">
                      <a:latin typeface="+mn-ea"/>
                      <a:cs typeface="Segoe UI Black" panose="020B0A02040204020203" pitchFamily="34" charset="0"/>
                    </a:rPr>
                    <a:t>rd</a:t>
                  </a:r>
                  <a:endParaRPr lang="en-US" altLang="zh-CN" sz="3600" b="1" baseline="-25000" dirty="0">
                    <a:latin typeface="+mn-ea"/>
                    <a:cs typeface="Segoe UI Black" panose="020B0A02040204020203" pitchFamily="34" charset="0"/>
                  </a:endParaRPr>
                </a:p>
              </p:txBody>
            </p:sp>
            <p:sp>
              <p:nvSpPr>
                <p:cNvPr id="308" name="Line 7"/>
                <p:cNvSpPr>
                  <a:spLocks noChangeShapeType="1"/>
                </p:cNvSpPr>
                <p:nvPr/>
              </p:nvSpPr>
              <p:spPr bwMode="auto">
                <a:xfrm rot="10800000" flipH="1">
                  <a:off x="10151780"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309" name="Text Box 36"/>
                <p:cNvSpPr txBox="1">
                  <a:spLocks noChangeArrowheads="1"/>
                </p:cNvSpPr>
                <p:nvPr/>
              </p:nvSpPr>
              <p:spPr bwMode="auto">
                <a:xfrm>
                  <a:off x="10035326"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b="1" dirty="0" err="1">
                      <a:latin typeface="+mn-ea"/>
                      <a:cs typeface="Segoe UI Black" panose="020B0A02040204020203" pitchFamily="34" charset="0"/>
                    </a:rPr>
                    <a:t>rt</a:t>
                  </a:r>
                  <a:endParaRPr lang="en-US" altLang="zh-CN" sz="3600" b="1" baseline="-25000" dirty="0">
                    <a:latin typeface="+mn-ea"/>
                    <a:cs typeface="Segoe UI Black" panose="020B0A02040204020203" pitchFamily="34" charset="0"/>
                  </a:endParaRPr>
                </a:p>
              </p:txBody>
            </p:sp>
          </p:grpSp>
          <p:grpSp>
            <p:nvGrpSpPr>
              <p:cNvPr id="199" name="组合 198"/>
              <p:cNvGrpSpPr/>
              <p:nvPr/>
            </p:nvGrpSpPr>
            <p:grpSpPr>
              <a:xfrm>
                <a:off x="9702285" y="2584710"/>
                <a:ext cx="602150" cy="725137"/>
                <a:chOff x="9702285" y="2584710"/>
                <a:chExt cx="602150" cy="725137"/>
              </a:xfrm>
              <a:noFill/>
            </p:grpSpPr>
            <p:sp>
              <p:nvSpPr>
                <p:cNvPr id="289" name="Rectangle 104"/>
                <p:cNvSpPr>
                  <a:spLocks noChangeArrowheads="1"/>
                </p:cNvSpPr>
                <p:nvPr/>
              </p:nvSpPr>
              <p:spPr bwMode="auto">
                <a:xfrm>
                  <a:off x="9702285" y="2584710"/>
                  <a:ext cx="602150" cy="404590"/>
                </a:xfrm>
                <a:prstGeom prst="rect">
                  <a:avLst/>
                </a:prstGeom>
                <a:solidFill>
                  <a:schemeClr val="accent2">
                    <a:lumMod val="60000"/>
                    <a:lumOff val="4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mn-ea"/>
                      <a:cs typeface="Segoe UI Black" panose="020B0A02040204020203" pitchFamily="34" charset="0"/>
                    </a:rPr>
                    <a:t>ID</a:t>
                  </a:r>
                  <a:endParaRPr lang="en-US" altLang="zh-CN" sz="1400" b="1">
                    <a:solidFill>
                      <a:schemeClr val="tx1"/>
                    </a:solidFill>
                    <a:latin typeface="+mn-ea"/>
                    <a:cs typeface="Segoe UI Black" panose="020B0A02040204020203" pitchFamily="34" charset="0"/>
                  </a:endParaRPr>
                </a:p>
              </p:txBody>
            </p:sp>
            <p:sp>
              <p:nvSpPr>
                <p:cNvPr id="290" name="Line 7"/>
                <p:cNvSpPr>
                  <a:spLocks noChangeShapeType="1"/>
                </p:cNvSpPr>
                <p:nvPr/>
              </p:nvSpPr>
              <p:spPr bwMode="auto">
                <a:xfrm rot="16200000">
                  <a:off x="9914370"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grpSp>
            <p:nvGrpSpPr>
              <p:cNvPr id="200" name="组合 199"/>
              <p:cNvGrpSpPr/>
              <p:nvPr/>
            </p:nvGrpSpPr>
            <p:grpSpPr>
              <a:xfrm>
                <a:off x="9708801" y="1700541"/>
                <a:ext cx="2096515" cy="882231"/>
                <a:chOff x="9708801" y="1700541"/>
                <a:chExt cx="2096515" cy="882231"/>
              </a:xfrm>
              <a:noFill/>
            </p:grpSpPr>
            <p:cxnSp>
              <p:nvCxnSpPr>
                <p:cNvPr id="282" name="直接箭头连接符 281"/>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283" name="直接箭头连接符 282"/>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84" name="组合 283"/>
                <p:cNvGrpSpPr/>
                <p:nvPr/>
              </p:nvGrpSpPr>
              <p:grpSpPr>
                <a:xfrm>
                  <a:off x="9708801" y="1852716"/>
                  <a:ext cx="1550065" cy="730056"/>
                  <a:chOff x="9708801" y="1852716"/>
                  <a:chExt cx="1550065" cy="730056"/>
                </a:xfrm>
                <a:grpFill/>
              </p:grpSpPr>
              <p:sp>
                <p:nvSpPr>
                  <p:cNvPr id="287" name="Rectangle 104"/>
                  <p:cNvSpPr>
                    <a:spLocks noChangeArrowheads="1"/>
                  </p:cNvSpPr>
                  <p:nvPr/>
                </p:nvSpPr>
                <p:spPr bwMode="auto">
                  <a:xfrm>
                    <a:off x="9708801" y="1852716"/>
                    <a:ext cx="1550065" cy="404590"/>
                  </a:xfrm>
                  <a:prstGeom prst="rect">
                    <a:avLst/>
                  </a:prstGeom>
                  <a:solidFill>
                    <a:schemeClr val="accent2">
                      <a:lumMod val="60000"/>
                      <a:lumOff val="4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mn-ea"/>
                        <a:cs typeface="Segoe UI Black" panose="020B0A02040204020203" pitchFamily="34" charset="0"/>
                      </a:rPr>
                      <a:t>操作控制器</a:t>
                    </a:r>
                    <a:endParaRPr lang="en-US" altLang="zh-CN" sz="1200" b="1">
                      <a:solidFill>
                        <a:schemeClr val="tx1"/>
                      </a:solidFill>
                      <a:latin typeface="+mn-ea"/>
                      <a:cs typeface="Segoe UI Black" panose="020B0A02040204020203" pitchFamily="34" charset="0"/>
                    </a:endParaRPr>
                  </a:p>
                </p:txBody>
              </p:sp>
              <p:sp>
                <p:nvSpPr>
                  <p:cNvPr id="288"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285"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b="1">
                      <a:latin typeface="+mn-ea"/>
                      <a:cs typeface="Segoe UI Black" panose="020B0A02040204020203" pitchFamily="34" charset="0"/>
                    </a:rPr>
                    <a:t>状态</a:t>
                  </a:r>
                  <a:endParaRPr lang="en-US" altLang="zh-CN" sz="2800" b="1" baseline="-25000">
                    <a:latin typeface="+mn-ea"/>
                    <a:cs typeface="Segoe UI Black" panose="020B0A02040204020203" pitchFamily="34" charset="0"/>
                  </a:endParaRPr>
                </a:p>
              </p:txBody>
            </p:sp>
            <p:sp>
              <p:nvSpPr>
                <p:cNvPr id="286"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b="1">
                      <a:latin typeface="+mn-ea"/>
                      <a:cs typeface="Segoe UI Black" panose="020B0A02040204020203" pitchFamily="34" charset="0"/>
                    </a:rPr>
                    <a:t>中断</a:t>
                  </a:r>
                  <a:endParaRPr lang="en-US" altLang="zh-CN" sz="2800" b="1" baseline="-25000">
                    <a:latin typeface="+mn-ea"/>
                    <a:cs typeface="Segoe UI Black" panose="020B0A02040204020203" pitchFamily="34" charset="0"/>
                  </a:endParaRPr>
                </a:p>
              </p:txBody>
            </p:sp>
          </p:grpSp>
          <p:grpSp>
            <p:nvGrpSpPr>
              <p:cNvPr id="201" name="组合 200"/>
              <p:cNvGrpSpPr/>
              <p:nvPr/>
            </p:nvGrpSpPr>
            <p:grpSpPr>
              <a:xfrm>
                <a:off x="6780845" y="5872349"/>
                <a:ext cx="2233022" cy="288842"/>
                <a:chOff x="6780845" y="5872349"/>
                <a:chExt cx="2233022" cy="288842"/>
              </a:xfrm>
              <a:noFill/>
            </p:grpSpPr>
            <p:grpSp>
              <p:nvGrpSpPr>
                <p:cNvPr id="276" name="组合 275"/>
                <p:cNvGrpSpPr/>
                <p:nvPr/>
              </p:nvGrpSpPr>
              <p:grpSpPr>
                <a:xfrm>
                  <a:off x="6780845" y="5875237"/>
                  <a:ext cx="1152066" cy="285953"/>
                  <a:chOff x="7540919" y="6325045"/>
                  <a:chExt cx="1215070" cy="301591"/>
                </a:xfrm>
                <a:grpFill/>
              </p:grpSpPr>
              <p:sp>
                <p:nvSpPr>
                  <p:cNvPr id="280"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b="1">
                      <a:latin typeface="+mn-ea"/>
                      <a:cs typeface="Segoe UI" panose="020B0502040204020203" pitchFamily="34" charset="0"/>
                    </a:endParaRPr>
                  </a:p>
                </p:txBody>
              </p:sp>
              <p:sp>
                <p:nvSpPr>
                  <p:cNvPr id="281"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mn-ea"/>
                        <a:cs typeface="Segoe UI" panose="020B0502040204020203" pitchFamily="34" charset="0"/>
                      </a:rPr>
                      <a:t>数据流</a:t>
                    </a:r>
                    <a:endParaRPr lang="zh-CN" altLang="zh-CN" sz="3200" b="1">
                      <a:latin typeface="+mn-ea"/>
                      <a:cs typeface="Segoe UI" panose="020B0502040204020203" pitchFamily="34" charset="0"/>
                    </a:endParaRPr>
                  </a:p>
                </p:txBody>
              </p:sp>
            </p:grpSp>
            <p:grpSp>
              <p:nvGrpSpPr>
                <p:cNvPr id="277" name="组合 276"/>
                <p:cNvGrpSpPr/>
                <p:nvPr/>
              </p:nvGrpSpPr>
              <p:grpSpPr>
                <a:xfrm>
                  <a:off x="7872465" y="5872349"/>
                  <a:ext cx="1141402" cy="288842"/>
                  <a:chOff x="9288331" y="6321059"/>
                  <a:chExt cx="1701568" cy="304638"/>
                </a:xfrm>
                <a:grpFill/>
              </p:grpSpPr>
              <p:sp>
                <p:nvSpPr>
                  <p:cNvPr id="278"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b="1">
                      <a:latin typeface="+mn-ea"/>
                      <a:cs typeface="Segoe UI" panose="020B0502040204020203" pitchFamily="34" charset="0"/>
                    </a:endParaRPr>
                  </a:p>
                </p:txBody>
              </p:sp>
              <p:sp>
                <p:nvSpPr>
                  <p:cNvPr id="279"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mn-ea"/>
                        <a:cs typeface="Segoe UI" panose="020B0502040204020203" pitchFamily="34" charset="0"/>
                      </a:rPr>
                      <a:t>控制流</a:t>
                    </a:r>
                    <a:endParaRPr lang="zh-CN" altLang="zh-CN" sz="3200" b="1">
                      <a:latin typeface="+mn-ea"/>
                      <a:cs typeface="Segoe UI" panose="020B0502040204020203" pitchFamily="34" charset="0"/>
                    </a:endParaRPr>
                  </a:p>
                </p:txBody>
              </p:sp>
            </p:grpSp>
          </p:grpSp>
          <p:grpSp>
            <p:nvGrpSpPr>
              <p:cNvPr id="202" name="组合 201"/>
              <p:cNvGrpSpPr/>
              <p:nvPr/>
            </p:nvGrpSpPr>
            <p:grpSpPr>
              <a:xfrm>
                <a:off x="5884534" y="3678569"/>
                <a:ext cx="3263895" cy="2085059"/>
                <a:chOff x="5884534" y="3678569"/>
                <a:chExt cx="3263895" cy="2085059"/>
              </a:xfrm>
              <a:noFill/>
            </p:grpSpPr>
            <p:grpSp>
              <p:nvGrpSpPr>
                <p:cNvPr id="242" name="组合 241"/>
                <p:cNvGrpSpPr/>
                <p:nvPr/>
              </p:nvGrpSpPr>
              <p:grpSpPr>
                <a:xfrm>
                  <a:off x="5884534" y="3860383"/>
                  <a:ext cx="3263895" cy="1903245"/>
                  <a:chOff x="5884534" y="3860383"/>
                  <a:chExt cx="3263895" cy="1903245"/>
                </a:xfrm>
                <a:grpFill/>
              </p:grpSpPr>
              <p:sp>
                <p:nvSpPr>
                  <p:cNvPr id="244"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dirty="0">
                        <a:latin typeface="+mn-ea"/>
                        <a:cs typeface="Segoe UI Black" panose="020B0A02040204020203" pitchFamily="34" charset="0"/>
                      </a:rPr>
                      <a:t>运算标志</a:t>
                    </a:r>
                    <a:endParaRPr lang="en-US" altLang="zh-CN" sz="1100" b="1" baseline="-25000" dirty="0">
                      <a:latin typeface="+mn-ea"/>
                      <a:cs typeface="Segoe UI Black" panose="020B0A02040204020203" pitchFamily="34" charset="0"/>
                    </a:endParaRPr>
                  </a:p>
                </p:txBody>
              </p:sp>
              <p:grpSp>
                <p:nvGrpSpPr>
                  <p:cNvPr id="245" name="组合 244"/>
                  <p:cNvGrpSpPr/>
                  <p:nvPr/>
                </p:nvGrpSpPr>
                <p:grpSpPr>
                  <a:xfrm>
                    <a:off x="5884534" y="3860383"/>
                    <a:ext cx="3263895" cy="1903245"/>
                    <a:chOff x="5884534" y="3860383"/>
                    <a:chExt cx="3263895" cy="1903245"/>
                  </a:xfrm>
                  <a:grpFill/>
                </p:grpSpPr>
                <p:grpSp>
                  <p:nvGrpSpPr>
                    <p:cNvPr id="246" name="组合 245"/>
                    <p:cNvGrpSpPr/>
                    <p:nvPr/>
                  </p:nvGrpSpPr>
                  <p:grpSpPr>
                    <a:xfrm>
                      <a:off x="6400894" y="3860383"/>
                      <a:ext cx="2747535" cy="1903245"/>
                      <a:chOff x="6608301" y="4136717"/>
                      <a:chExt cx="2897789" cy="2007329"/>
                    </a:xfrm>
                    <a:grpFill/>
                  </p:grpSpPr>
                  <p:cxnSp>
                    <p:nvCxnSpPr>
                      <p:cNvPr id="252" name="直接箭头连接符 251"/>
                      <p:cNvCxnSpPr/>
                      <p:nvPr/>
                    </p:nvCxnSpPr>
                    <p:spPr>
                      <a:xfrm>
                        <a:off x="7042434" y="5749795"/>
                        <a:ext cx="544260" cy="0"/>
                      </a:xfrm>
                      <a:prstGeom prst="straightConnector1">
                        <a:avLst/>
                      </a:prstGeom>
                      <a:grpFill/>
                      <a:ln w="12700">
                        <a:solidFill>
                          <a:schemeClr val="bg2">
                            <a:lumMod val="75000"/>
                          </a:schemeClr>
                        </a:solidFill>
                        <a:round/>
                        <a:headEnd w="lg" len="lg"/>
                        <a:tailEnd type="stealth" w="lg" len="lg"/>
                      </a:ln>
                    </p:spPr>
                  </p:cxnSp>
                  <p:grpSp>
                    <p:nvGrpSpPr>
                      <p:cNvPr id="253" name="组合 252"/>
                      <p:cNvGrpSpPr/>
                      <p:nvPr/>
                    </p:nvGrpSpPr>
                    <p:grpSpPr>
                      <a:xfrm>
                        <a:off x="6899083" y="4150680"/>
                        <a:ext cx="2059020" cy="942122"/>
                        <a:chOff x="5286697" y="3767069"/>
                        <a:chExt cx="2059020" cy="942122"/>
                      </a:xfrm>
                      <a:grpFill/>
                    </p:grpSpPr>
                    <p:cxnSp>
                      <p:nvCxnSpPr>
                        <p:cNvPr id="272" name="直接箭头连接符 271"/>
                        <p:cNvCxnSpPr/>
                        <p:nvPr/>
                      </p:nvCxnSpPr>
                      <p:spPr>
                        <a:xfrm>
                          <a:off x="5286697" y="3767069"/>
                          <a:ext cx="393642" cy="0"/>
                        </a:xfrm>
                        <a:prstGeom prst="straightConnector1">
                          <a:avLst/>
                        </a:prstGeom>
                        <a:grpFill/>
                        <a:ln w="12700">
                          <a:solidFill>
                            <a:schemeClr val="bg2">
                              <a:lumMod val="75000"/>
                            </a:schemeClr>
                          </a:solidFill>
                          <a:round/>
                          <a:headEnd w="lg" len="lg"/>
                          <a:tailEnd type="stealth" w="lg" len="lg"/>
                        </a:ln>
                      </p:spPr>
                    </p:cxnSp>
                    <p:cxnSp>
                      <p:nvCxnSpPr>
                        <p:cNvPr id="273" name="直接箭头连接符 272"/>
                        <p:cNvCxnSpPr/>
                        <p:nvPr/>
                      </p:nvCxnSpPr>
                      <p:spPr>
                        <a:xfrm flipH="1">
                          <a:off x="6801456" y="4451527"/>
                          <a:ext cx="544261" cy="0"/>
                        </a:xfrm>
                        <a:prstGeom prst="straightConnector1">
                          <a:avLst/>
                        </a:prstGeom>
                        <a:grpFill/>
                        <a:ln w="12700">
                          <a:solidFill>
                            <a:schemeClr val="bg2">
                              <a:lumMod val="75000"/>
                            </a:schemeClr>
                          </a:solidFill>
                          <a:round/>
                          <a:headEnd w="lg" len="lg"/>
                          <a:tailEnd type="stealth" w="lg" len="lg"/>
                        </a:ln>
                      </p:spPr>
                    </p:cxnSp>
                    <p:cxnSp>
                      <p:nvCxnSpPr>
                        <p:cNvPr id="274" name="直接箭头连接符 273"/>
                        <p:cNvCxnSpPr/>
                        <p:nvPr/>
                      </p:nvCxnSpPr>
                      <p:spPr>
                        <a:xfrm flipH="1">
                          <a:off x="6664685" y="4580310"/>
                          <a:ext cx="544261" cy="0"/>
                        </a:xfrm>
                        <a:prstGeom prst="straightConnector1">
                          <a:avLst/>
                        </a:prstGeom>
                        <a:grpFill/>
                        <a:ln w="12700">
                          <a:solidFill>
                            <a:schemeClr val="bg2">
                              <a:lumMod val="75000"/>
                            </a:schemeClr>
                          </a:solidFill>
                          <a:round/>
                          <a:headEnd w="lg" len="lg"/>
                          <a:tailEnd type="stealth" w="lg" len="lg"/>
                        </a:ln>
                      </p:spPr>
                    </p:cxnSp>
                    <p:cxnSp>
                      <p:nvCxnSpPr>
                        <p:cNvPr id="275" name="直接箭头连接符 274"/>
                        <p:cNvCxnSpPr/>
                        <p:nvPr/>
                      </p:nvCxnSpPr>
                      <p:spPr>
                        <a:xfrm flipH="1">
                          <a:off x="6547770" y="4709191"/>
                          <a:ext cx="544261" cy="0"/>
                        </a:xfrm>
                        <a:prstGeom prst="straightConnector1">
                          <a:avLst/>
                        </a:prstGeom>
                        <a:grpFill/>
                        <a:ln w="12700">
                          <a:solidFill>
                            <a:schemeClr val="bg2">
                              <a:lumMod val="75000"/>
                            </a:schemeClr>
                          </a:solidFill>
                          <a:round/>
                          <a:headEnd w="lg" len="lg"/>
                          <a:tailEnd type="stealth" w="lg" len="lg"/>
                        </a:ln>
                      </p:spPr>
                    </p:cxnSp>
                  </p:grpSp>
                  <p:sp>
                    <p:nvSpPr>
                      <p:cNvPr id="254"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+4</a:t>
                        </a:r>
                        <a:endParaRPr lang="en-US" altLang="zh-CN" sz="1200" b="1" dirty="0">
                          <a:latin typeface="+mn-ea"/>
                          <a:cs typeface="Segoe UI Black" panose="020B0A02040204020203" pitchFamily="34" charset="0"/>
                        </a:endParaRPr>
                      </a:p>
                    </p:txBody>
                  </p:sp>
                  <p:grpSp>
                    <p:nvGrpSpPr>
                      <p:cNvPr id="255" name="组合 254"/>
                      <p:cNvGrpSpPr/>
                      <p:nvPr/>
                    </p:nvGrpSpPr>
                    <p:grpSpPr>
                      <a:xfrm>
                        <a:off x="6608301" y="4136717"/>
                        <a:ext cx="2860144" cy="1826436"/>
                        <a:chOff x="6608301" y="4136717"/>
                        <a:chExt cx="2860144" cy="1826436"/>
                      </a:xfrm>
                      <a:grpFill/>
                    </p:grpSpPr>
                    <p:sp>
                      <p:nvSpPr>
                        <p:cNvPr id="260"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61" name="直接连接符 260"/>
                        <p:cNvCxnSpPr/>
                        <p:nvPr/>
                      </p:nvCxnSpPr>
                      <p:spPr>
                        <a:xfrm>
                          <a:off x="7515743" y="4354583"/>
                          <a:ext cx="0" cy="341719"/>
                        </a:xfrm>
                        <a:prstGeom prst="line">
                          <a:avLst/>
                        </a:prstGeom>
                        <a:grpFill/>
                        <a:ln w="19050">
                          <a:solidFill>
                            <a:srgbClr val="000000"/>
                          </a:solidFill>
                          <a:round/>
                          <a:tailEnd type="triangle" w="lg" len="lg"/>
                        </a:ln>
                      </p:spPr>
                    </p:cxnSp>
                    <p:sp>
                      <p:nvSpPr>
                        <p:cNvPr id="262" name="矩形 261"/>
                        <p:cNvSpPr/>
                        <p:nvPr/>
                      </p:nvSpPr>
                      <p:spPr>
                        <a:xfrm>
                          <a:off x="7497946" y="4825396"/>
                          <a:ext cx="598834" cy="357069"/>
                        </a:xfrm>
                        <a:prstGeom prst="rect">
                          <a:avLst/>
                        </a:prstGeom>
                        <a:grpFill/>
                      </p:spPr>
                      <p:txBody>
                        <a:bodyPr wrap="none">
                          <a:spAutoFit/>
                        </a:bodyPr>
                        <a:lstStyle/>
                        <a:p>
                          <a:r>
                            <a:rPr lang="en-US" altLang="zh-CN" sz="1600" b="1">
                              <a:latin typeface="+mn-ea"/>
                              <a:cs typeface="Segoe UI Black" panose="020B0A02040204020203" pitchFamily="34" charset="0"/>
                            </a:rPr>
                            <a:t>ALU</a:t>
                          </a:r>
                          <a:endParaRPr lang="zh-CN" altLang="en-US" sz="1600" b="1">
                            <a:latin typeface="+mn-ea"/>
                            <a:cs typeface="Segoe UI Black" panose="020B0A02040204020203" pitchFamily="34" charset="0"/>
                          </a:endParaRPr>
                        </a:p>
                      </p:txBody>
                    </p:sp>
                    <p:cxnSp>
                      <p:nvCxnSpPr>
                        <p:cNvPr id="263" name="直接连接符 262"/>
                        <p:cNvCxnSpPr>
                          <a:stCxn id="268" idx="3"/>
                        </p:cNvCxnSpPr>
                        <p:nvPr/>
                      </p:nvCxnSpPr>
                      <p:spPr>
                        <a:xfrm>
                          <a:off x="8013720" y="5749795"/>
                          <a:ext cx="1454725" cy="0"/>
                        </a:xfrm>
                        <a:prstGeom prst="line">
                          <a:avLst/>
                        </a:prstGeom>
                        <a:grpFill/>
                        <a:ln w="19050">
                          <a:solidFill>
                            <a:srgbClr val="000000"/>
                          </a:solidFill>
                          <a:round/>
                          <a:tailEnd type="none" w="lg" len="lg"/>
                        </a:ln>
                      </p:spPr>
                    </p:cxnSp>
                    <p:sp>
                      <p:nvSpPr>
                        <p:cNvPr id="264" name="等腰三角形 263"/>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65" name="直接连接符 264"/>
                        <p:cNvCxnSpPr/>
                        <p:nvPr/>
                      </p:nvCxnSpPr>
                      <p:spPr>
                        <a:xfrm>
                          <a:off x="8156145" y="4430628"/>
                          <a:ext cx="0" cy="271378"/>
                        </a:xfrm>
                        <a:prstGeom prst="line">
                          <a:avLst/>
                        </a:prstGeom>
                        <a:grpFill/>
                        <a:ln w="19050" cap="sq">
                          <a:solidFill>
                            <a:srgbClr val="000000"/>
                          </a:solidFill>
                          <a:miter lim="800000"/>
                          <a:tailEnd type="triangle" w="lg" len="lg"/>
                        </a:ln>
                      </p:spPr>
                    </p:cxnSp>
                    <p:sp>
                      <p:nvSpPr>
                        <p:cNvPr id="266"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67"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68" name="Rectangle 104"/>
                        <p:cNvSpPr>
                          <a:spLocks noChangeArrowheads="1"/>
                        </p:cNvSpPr>
                        <p:nvPr/>
                      </p:nvSpPr>
                      <p:spPr bwMode="auto">
                        <a:xfrm>
                          <a:off x="7592698" y="5536437"/>
                          <a:ext cx="421022" cy="426716"/>
                        </a:xfrm>
                        <a:prstGeom prst="rect">
                          <a:avLst/>
                        </a:prstGeom>
                        <a:no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Z</a:t>
                          </a:r>
                          <a:endParaRPr lang="en-US" altLang="zh-CN" sz="1600" b="1">
                            <a:solidFill>
                              <a:schemeClr val="tx1"/>
                            </a:solidFill>
                            <a:latin typeface="+mn-ea"/>
                            <a:cs typeface="Segoe UI Black" panose="020B0A02040204020203" pitchFamily="34" charset="0"/>
                          </a:endParaRPr>
                        </a:p>
                      </p:txBody>
                    </p:sp>
                    <p:cxnSp>
                      <p:nvCxnSpPr>
                        <p:cNvPr id="269" name="直接连接符 268"/>
                        <p:cNvCxnSpPr/>
                        <p:nvPr/>
                      </p:nvCxnSpPr>
                      <p:spPr>
                        <a:xfrm>
                          <a:off x="7810957" y="5185414"/>
                          <a:ext cx="0" cy="340232"/>
                        </a:xfrm>
                        <a:prstGeom prst="line">
                          <a:avLst/>
                        </a:prstGeom>
                        <a:grpFill/>
                        <a:ln w="19050">
                          <a:solidFill>
                            <a:srgbClr val="000000"/>
                          </a:solidFill>
                          <a:round/>
                          <a:tailEnd type="triangle" w="lg" len="lg"/>
                        </a:ln>
                      </p:spPr>
                    </p:cxnSp>
                    <p:sp>
                      <p:nvSpPr>
                        <p:cNvPr id="270"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mn-ea"/>
                              <a:cs typeface="Segoe UI Black" panose="020B0A02040204020203" pitchFamily="34" charset="0"/>
                            </a:rPr>
                            <a:t>A</a:t>
                          </a:r>
                          <a:endParaRPr lang="en-US" altLang="zh-CN" sz="1200" b="1">
                            <a:latin typeface="+mn-ea"/>
                            <a:cs typeface="Segoe UI Black" panose="020B0A02040204020203" pitchFamily="34" charset="0"/>
                          </a:endParaRPr>
                        </a:p>
                      </p:txBody>
                    </p:sp>
                    <p:sp>
                      <p:nvSpPr>
                        <p:cNvPr id="271"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mn-ea"/>
                              <a:cs typeface="Segoe UI Black" panose="020B0A02040204020203" pitchFamily="34" charset="0"/>
                            </a:rPr>
                            <a:t>B</a:t>
                          </a:r>
                          <a:endParaRPr lang="en-US" altLang="zh-CN" sz="1200" b="1">
                            <a:latin typeface="+mn-ea"/>
                            <a:cs typeface="Segoe UI Black" panose="020B0A02040204020203" pitchFamily="34" charset="0"/>
                          </a:endParaRPr>
                        </a:p>
                      </p:txBody>
                    </p:sp>
                  </p:grpSp>
                  <p:sp>
                    <p:nvSpPr>
                      <p:cNvPr id="256"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a:latin typeface="+mn-ea"/>
                            <a:cs typeface="Segoe UI Black" panose="020B0A02040204020203" pitchFamily="34" charset="0"/>
                          </a:rPr>
                          <a:t>ADD</a:t>
                        </a:r>
                        <a:endParaRPr lang="en-US" altLang="zh-CN" sz="1200" b="1" dirty="0">
                          <a:latin typeface="+mn-ea"/>
                          <a:cs typeface="Segoe UI Black" panose="020B0A02040204020203" pitchFamily="34" charset="0"/>
                        </a:endParaRPr>
                      </a:p>
                    </p:txBody>
                  </p:sp>
                  <p:sp>
                    <p:nvSpPr>
                      <p:cNvPr id="257"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b="1" dirty="0">
                            <a:latin typeface="+mn-ea"/>
                            <a:cs typeface="Segoe UI Black" panose="020B0A02040204020203" pitchFamily="34" charset="0"/>
                          </a:rPr>
                          <a:t>X</a:t>
                        </a:r>
                        <a:r>
                          <a:rPr lang="en-US" altLang="zh-CN" sz="1200" b="1" baseline="-25000" dirty="0">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58"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Z</a:t>
                        </a:r>
                        <a:r>
                          <a:rPr lang="en-US" altLang="zh-CN" sz="1200" b="1" baseline="-25000" dirty="0" err="1">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sp>
                    <p:nvSpPr>
                      <p:cNvPr id="259"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smtClean="0">
                            <a:latin typeface="+mn-ea"/>
                            <a:cs typeface="Segoe UI Black" panose="020B0A02040204020203" pitchFamily="34" charset="0"/>
                          </a:rPr>
                          <a:t>SUB</a:t>
                        </a:r>
                        <a:endParaRPr lang="en-US" altLang="zh-CN" sz="1200" b="1" dirty="0">
                          <a:latin typeface="+mn-ea"/>
                          <a:cs typeface="Segoe UI Black" panose="020B0A02040204020203" pitchFamily="34" charset="0"/>
                        </a:endParaRPr>
                      </a:p>
                    </p:txBody>
                  </p:sp>
                </p:grpSp>
                <p:cxnSp>
                  <p:nvCxnSpPr>
                    <p:cNvPr id="247" name="直接箭头连接符 246"/>
                    <p:cNvCxnSpPr/>
                    <p:nvPr/>
                  </p:nvCxnSpPr>
                  <p:spPr>
                    <a:xfrm>
                      <a:off x="6139730" y="4192473"/>
                      <a:ext cx="0" cy="276662"/>
                    </a:xfrm>
                    <a:prstGeom prst="straightConnector1">
                      <a:avLst/>
                    </a:prstGeom>
                    <a:grpFill/>
                    <a:ln w="12700">
                      <a:solidFill>
                        <a:schemeClr val="bg2">
                          <a:lumMod val="75000"/>
                        </a:schemeClr>
                      </a:solidFill>
                      <a:round/>
                      <a:headEnd w="lg" len="lg"/>
                      <a:tailEnd type="stealth" w="lg" len="lg"/>
                    </a:ln>
                  </p:spPr>
                </p:cxnSp>
                <p:cxnSp>
                  <p:nvCxnSpPr>
                    <p:cNvPr id="248" name="直接箭头连接符 247"/>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249"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mn-ea"/>
                          <a:cs typeface="Segoe UI Black" panose="020B0A02040204020203" pitchFamily="34" charset="0"/>
                        </a:rPr>
                        <a:t>状态</a:t>
                      </a:r>
                      <a:endParaRPr lang="en-US" altLang="zh-CN" sz="1100" b="1" baseline="-25000">
                        <a:latin typeface="+mn-ea"/>
                        <a:cs typeface="Segoe UI Black" panose="020B0A02040204020203" pitchFamily="34" charset="0"/>
                      </a:endParaRPr>
                    </a:p>
                  </p:txBody>
                </p:sp>
                <p:sp>
                  <p:nvSpPr>
                    <p:cNvPr id="250"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a:latin typeface="+mn-ea"/>
                          <a:cs typeface="Segoe UI Black" panose="020B0A02040204020203" pitchFamily="34" charset="0"/>
                        </a:rPr>
                        <a:t>PSW</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51"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mn-ea"/>
                          <a:cs typeface="Segoe UI Black" panose="020B0A02040204020203" pitchFamily="34" charset="0"/>
                        </a:rPr>
                        <a:t>PSW</a:t>
                      </a:r>
                      <a:endParaRPr lang="en-US" altLang="zh-CN" sz="1600" b="1">
                        <a:solidFill>
                          <a:schemeClr val="tx1"/>
                        </a:solidFill>
                        <a:latin typeface="+mn-ea"/>
                        <a:cs typeface="Segoe UI Black" panose="020B0A02040204020203" pitchFamily="34" charset="0"/>
                      </a:endParaRPr>
                    </a:p>
                  </p:txBody>
                </p:sp>
              </p:grpSp>
            </p:grpSp>
            <p:sp>
              <p:nvSpPr>
                <p:cNvPr id="243" name="Rectangle 104"/>
                <p:cNvSpPr>
                  <a:spLocks noChangeArrowheads="1"/>
                </p:cNvSpPr>
                <p:nvPr/>
              </p:nvSpPr>
              <p:spPr bwMode="auto">
                <a:xfrm>
                  <a:off x="7054760" y="3678569"/>
                  <a:ext cx="399191" cy="404590"/>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X</a:t>
                  </a:r>
                  <a:endParaRPr lang="en-US" altLang="zh-CN" sz="1600" b="1">
                    <a:solidFill>
                      <a:schemeClr val="tx1"/>
                    </a:solidFill>
                    <a:latin typeface="+mn-ea"/>
                    <a:cs typeface="Segoe UI Black" panose="020B0A02040204020203" pitchFamily="34" charset="0"/>
                  </a:endParaRPr>
                </a:p>
              </p:txBody>
            </p:sp>
          </p:grpSp>
          <p:grpSp>
            <p:nvGrpSpPr>
              <p:cNvPr id="203" name="组合 202"/>
              <p:cNvGrpSpPr/>
              <p:nvPr/>
            </p:nvGrpSpPr>
            <p:grpSpPr>
              <a:xfrm>
                <a:off x="5557179" y="1469408"/>
                <a:ext cx="3567561" cy="2168470"/>
                <a:chOff x="5557179" y="1469408"/>
                <a:chExt cx="3567561" cy="2168470"/>
              </a:xfrm>
              <a:noFill/>
            </p:grpSpPr>
            <p:sp>
              <p:nvSpPr>
                <p:cNvPr id="216" name="Rectangle 129"/>
                <p:cNvSpPr>
                  <a:spLocks noChangeArrowheads="1"/>
                </p:cNvSpPr>
                <p:nvPr/>
              </p:nvSpPr>
              <p:spPr bwMode="auto">
                <a:xfrm>
                  <a:off x="5683592" y="2097917"/>
                  <a:ext cx="699240" cy="1216719"/>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mn-ea"/>
                      <a:cs typeface="Segoe UI Black" panose="020B0A02040204020203" pitchFamily="34" charset="0"/>
                    </a:rPr>
                    <a:t>MEM</a:t>
                  </a:r>
                  <a:endParaRPr lang="en-US" altLang="zh-CN" sz="1600" b="1">
                    <a:latin typeface="+mn-ea"/>
                    <a:cs typeface="Segoe UI Black" panose="020B0A02040204020203" pitchFamily="34" charset="0"/>
                  </a:endParaRPr>
                </a:p>
              </p:txBody>
            </p:sp>
            <p:cxnSp>
              <p:nvCxnSpPr>
                <p:cNvPr id="217" name="直接连接符 216"/>
                <p:cNvCxnSpPr/>
                <p:nvPr/>
              </p:nvCxnSpPr>
              <p:spPr>
                <a:xfrm flipH="1">
                  <a:off x="6403153" y="3049806"/>
                  <a:ext cx="1046745" cy="0"/>
                </a:xfrm>
                <a:prstGeom prst="line">
                  <a:avLst/>
                </a:prstGeom>
                <a:grpFill/>
                <a:ln w="19050">
                  <a:solidFill>
                    <a:srgbClr val="000000"/>
                  </a:solidFill>
                  <a:round/>
                  <a:tailEnd type="none" w="lg" len="lg"/>
                </a:ln>
              </p:spPr>
            </p:cxnSp>
            <p:sp>
              <p:nvSpPr>
                <p:cNvPr id="218" name="等腰三角形 217"/>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b="1">
                    <a:latin typeface="+mn-ea"/>
                    <a:cs typeface="Segoe UI Black" panose="020B0A02040204020203" pitchFamily="34" charset="0"/>
                  </a:endParaRPr>
                </a:p>
              </p:txBody>
            </p:sp>
            <p:sp>
              <p:nvSpPr>
                <p:cNvPr id="219"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20" name="直接连接符 219"/>
                <p:cNvCxnSpPr/>
                <p:nvPr/>
              </p:nvCxnSpPr>
              <p:spPr>
                <a:xfrm>
                  <a:off x="8296740" y="3213009"/>
                  <a:ext cx="828000" cy="0"/>
                </a:xfrm>
                <a:prstGeom prst="line">
                  <a:avLst/>
                </a:prstGeom>
                <a:grpFill/>
                <a:ln w="19050">
                  <a:solidFill>
                    <a:srgbClr val="000000"/>
                  </a:solidFill>
                  <a:round/>
                  <a:tailEnd type="none" w="lg" len="lg"/>
                </a:ln>
              </p:spPr>
            </p:cxnSp>
            <p:sp>
              <p:nvSpPr>
                <p:cNvPr id="221" name="等腰三角形 220"/>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22"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23" name="Rectangle 104"/>
                <p:cNvSpPr>
                  <a:spLocks noChangeArrowheads="1"/>
                </p:cNvSpPr>
                <p:nvPr/>
              </p:nvSpPr>
              <p:spPr bwMode="auto">
                <a:xfrm>
                  <a:off x="7454688" y="2160845"/>
                  <a:ext cx="847833" cy="404590"/>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AR</a:t>
                  </a:r>
                  <a:endParaRPr lang="en-US" altLang="zh-CN" sz="1600" b="1">
                    <a:solidFill>
                      <a:schemeClr val="tx1"/>
                    </a:solidFill>
                    <a:latin typeface="+mn-ea"/>
                    <a:cs typeface="Segoe UI Black" panose="020B0A02040204020203" pitchFamily="34" charset="0"/>
                  </a:endParaRPr>
                </a:p>
              </p:txBody>
            </p:sp>
            <p:sp>
              <p:nvSpPr>
                <p:cNvPr id="224" name="Rectangle 104"/>
                <p:cNvSpPr>
                  <a:spLocks noChangeArrowheads="1"/>
                </p:cNvSpPr>
                <p:nvPr/>
              </p:nvSpPr>
              <p:spPr bwMode="auto">
                <a:xfrm>
                  <a:off x="7454688" y="2937082"/>
                  <a:ext cx="847833" cy="404590"/>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mn-ea"/>
                      <a:cs typeface="Segoe UI Black" panose="020B0A02040204020203" pitchFamily="34" charset="0"/>
                    </a:rPr>
                    <a:t>DR</a:t>
                  </a:r>
                  <a:endParaRPr lang="en-US" altLang="zh-CN" sz="1600" b="1">
                    <a:solidFill>
                      <a:schemeClr val="tx1"/>
                    </a:solidFill>
                    <a:latin typeface="+mn-ea"/>
                    <a:cs typeface="Segoe UI Black" panose="020B0A02040204020203" pitchFamily="34" charset="0"/>
                  </a:endParaRPr>
                </a:p>
              </p:txBody>
            </p:sp>
            <p:cxnSp>
              <p:nvCxnSpPr>
                <p:cNvPr id="225" name="直接箭头连接符 224"/>
                <p:cNvCxnSpPr/>
                <p:nvPr/>
              </p:nvCxnSpPr>
              <p:spPr>
                <a:xfrm flipH="1">
                  <a:off x="8318122" y="2462479"/>
                  <a:ext cx="332495" cy="0"/>
                </a:xfrm>
                <a:prstGeom prst="straightConnector1">
                  <a:avLst/>
                </a:prstGeom>
                <a:grpFill/>
                <a:ln w="12700">
                  <a:solidFill>
                    <a:schemeClr val="bg2">
                      <a:lumMod val="75000"/>
                    </a:schemeClr>
                  </a:solidFill>
                  <a:round/>
                  <a:headEnd w="lg" len="lg"/>
                  <a:tailEnd type="stealth" w="lg" len="lg"/>
                </a:ln>
              </p:spPr>
            </p:cxnSp>
            <p:sp>
              <p:nvSpPr>
                <p:cNvPr id="226" name="Line 127"/>
                <p:cNvSpPr>
                  <a:spLocks noChangeShapeType="1"/>
                </p:cNvSpPr>
                <p:nvPr/>
              </p:nvSpPr>
              <p:spPr bwMode="auto">
                <a:xfrm>
                  <a:off x="6180646" y="1744989"/>
                  <a:ext cx="0" cy="339619"/>
                </a:xfrm>
                <a:prstGeom prst="line">
                  <a:avLst/>
                </a:prstGeom>
                <a:grpFill/>
                <a:ln w="12700">
                  <a:solidFill>
                    <a:schemeClr val="bg2">
                      <a:lumMod val="75000"/>
                    </a:schemeClr>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27" name="直接箭头连接符 226"/>
                <p:cNvCxnSpPr/>
                <p:nvPr/>
              </p:nvCxnSpPr>
              <p:spPr>
                <a:xfrm>
                  <a:off x="7620496" y="2648214"/>
                  <a:ext cx="0" cy="276662"/>
                </a:xfrm>
                <a:prstGeom prst="straightConnector1">
                  <a:avLst/>
                </a:prstGeom>
                <a:grpFill/>
                <a:ln w="12700">
                  <a:solidFill>
                    <a:schemeClr val="bg2">
                      <a:lumMod val="75000"/>
                    </a:schemeClr>
                  </a:solidFill>
                  <a:round/>
                  <a:headEnd w="lg" len="lg"/>
                  <a:tailEnd type="stealth" w="lg" len="lg"/>
                </a:ln>
              </p:spPr>
            </p:cxnSp>
            <p:sp>
              <p:nvSpPr>
                <p:cNvPr id="228"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cxnSp>
              <p:nvCxnSpPr>
                <p:cNvPr id="229" name="直接箭头连接符 228"/>
                <p:cNvCxnSpPr/>
                <p:nvPr/>
              </p:nvCxnSpPr>
              <p:spPr>
                <a:xfrm>
                  <a:off x="8117102" y="2652353"/>
                  <a:ext cx="0" cy="276662"/>
                </a:xfrm>
                <a:prstGeom prst="straightConnector1">
                  <a:avLst/>
                </a:prstGeom>
                <a:grpFill/>
                <a:ln w="12700">
                  <a:solidFill>
                    <a:schemeClr val="bg2">
                      <a:lumMod val="75000"/>
                    </a:schemeClr>
                  </a:solidFill>
                  <a:round/>
                  <a:headEnd w="lg" len="lg"/>
                  <a:tailEnd type="stealth" w="lg" len="lg"/>
                </a:ln>
              </p:spPr>
            </p:cxnSp>
            <p:grpSp>
              <p:nvGrpSpPr>
                <p:cNvPr id="230" name="组合 229"/>
                <p:cNvGrpSpPr/>
                <p:nvPr/>
              </p:nvGrpSpPr>
              <p:grpSpPr>
                <a:xfrm>
                  <a:off x="7627329" y="3359499"/>
                  <a:ext cx="499781" cy="278379"/>
                  <a:chOff x="1081011" y="4795829"/>
                  <a:chExt cx="527112" cy="293603"/>
                </a:xfrm>
                <a:grpFill/>
              </p:grpSpPr>
              <p:cxnSp>
                <p:nvCxnSpPr>
                  <p:cNvPr id="240" name="直接箭头连接符 239"/>
                  <p:cNvCxnSpPr/>
                  <p:nvPr/>
                </p:nvCxnSpPr>
                <p:spPr>
                  <a:xfrm flipV="1">
                    <a:off x="1081011" y="4797640"/>
                    <a:ext cx="0" cy="291792"/>
                  </a:xfrm>
                  <a:prstGeom prst="straightConnector1">
                    <a:avLst/>
                  </a:prstGeom>
                  <a:grpFill/>
                  <a:ln w="12700">
                    <a:solidFill>
                      <a:schemeClr val="bg2">
                        <a:lumMod val="75000"/>
                      </a:schemeClr>
                    </a:solidFill>
                    <a:round/>
                    <a:headEnd w="lg" len="lg"/>
                    <a:tailEnd type="stealth" w="lg" len="lg"/>
                  </a:ln>
                </p:spPr>
              </p:cxnSp>
              <p:cxnSp>
                <p:nvCxnSpPr>
                  <p:cNvPr id="241" name="直接箭头连接符 240"/>
                  <p:cNvCxnSpPr/>
                  <p:nvPr/>
                </p:nvCxnSpPr>
                <p:spPr>
                  <a:xfrm flipV="1">
                    <a:off x="1608123" y="4795829"/>
                    <a:ext cx="0" cy="291792"/>
                  </a:xfrm>
                  <a:prstGeom prst="straightConnector1">
                    <a:avLst/>
                  </a:prstGeom>
                  <a:grpFill/>
                  <a:ln w="12700">
                    <a:solidFill>
                      <a:schemeClr val="bg2">
                        <a:lumMod val="75000"/>
                      </a:schemeClr>
                    </a:solidFill>
                    <a:round/>
                    <a:headEnd w="lg" len="lg"/>
                    <a:tailEnd type="stealth" w="lg" len="lg"/>
                  </a:ln>
                </p:spPr>
              </p:cxnSp>
            </p:grpSp>
            <p:sp>
              <p:nvSpPr>
                <p:cNvPr id="231"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a:latin typeface="+mn-ea"/>
                      <a:cs typeface="Segoe UI Black" panose="020B0A02040204020203" pitchFamily="34" charset="0"/>
                    </a:rPr>
                    <a:t>Write</a:t>
                  </a:r>
                  <a:endParaRPr lang="en-US" altLang="zh-CN" sz="1200" b="1" dirty="0">
                    <a:latin typeface="+mn-ea"/>
                    <a:cs typeface="Segoe UI Black" panose="020B0A02040204020203" pitchFamily="34" charset="0"/>
                  </a:endParaRPr>
                </a:p>
              </p:txBody>
            </p:sp>
            <p:sp>
              <p:nvSpPr>
                <p:cNvPr id="232"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a:latin typeface="+mn-ea"/>
                      <a:cs typeface="Segoe UI Black" panose="020B0A02040204020203" pitchFamily="34" charset="0"/>
                    </a:rPr>
                    <a:t>Read</a:t>
                  </a:r>
                  <a:endParaRPr lang="en-US" altLang="zh-CN" sz="1200" b="1" dirty="0">
                    <a:latin typeface="+mn-ea"/>
                    <a:cs typeface="Segoe UI Black" panose="020B0A02040204020203" pitchFamily="34" charset="0"/>
                  </a:endParaRPr>
                </a:p>
              </p:txBody>
            </p:sp>
            <p:sp>
              <p:nvSpPr>
                <p:cNvPr id="233"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AR</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34"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DR</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35"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a:latin typeface="+mn-ea"/>
                      <a:cs typeface="Segoe UI Black" panose="020B0A02040204020203" pitchFamily="34" charset="0"/>
                    </a:rPr>
                    <a:t>DR</a:t>
                  </a:r>
                  <a:r>
                    <a:rPr lang="en-US" altLang="zh-CN" sz="1200" b="1" baseline="-25000" dirty="0" err="1">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sp>
              <p:nvSpPr>
                <p:cNvPr id="236"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dirty="0" err="1">
                      <a:latin typeface="+mn-ea"/>
                      <a:cs typeface="Segoe UI Black" panose="020B0A02040204020203" pitchFamily="34" charset="0"/>
                    </a:rPr>
                    <a:t>DRE</a:t>
                  </a:r>
                  <a:r>
                    <a:rPr lang="en-US" altLang="zh-CN" sz="1200" b="1" baseline="-25000" dirty="0" err="1">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sp>
              <p:nvSpPr>
                <p:cNvPr id="237"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err="1">
                      <a:latin typeface="+mn-ea"/>
                      <a:cs typeface="Segoe UI Black" panose="020B0A02040204020203" pitchFamily="34" charset="0"/>
                    </a:rPr>
                    <a:t>DRE</a:t>
                  </a:r>
                  <a:r>
                    <a:rPr lang="en-US" altLang="zh-CN" sz="1200" b="1" baseline="-25000" dirty="0" err="1">
                      <a:latin typeface="+mn-ea"/>
                      <a:cs typeface="Segoe UI Black" panose="020B0A02040204020203" pitchFamily="34" charset="0"/>
                    </a:rPr>
                    <a:t>in</a:t>
                  </a:r>
                  <a:endParaRPr lang="en-US" altLang="zh-CN" sz="1200" b="1" baseline="-25000" dirty="0">
                    <a:latin typeface="+mn-ea"/>
                    <a:cs typeface="Segoe UI Black" panose="020B0A02040204020203" pitchFamily="34" charset="0"/>
                  </a:endParaRPr>
                </a:p>
              </p:txBody>
            </p:sp>
            <p:sp>
              <p:nvSpPr>
                <p:cNvPr id="238"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sp>
              <p:nvSpPr>
                <p:cNvPr id="239" name="Line 127"/>
                <p:cNvSpPr>
                  <a:spLocks noChangeShapeType="1"/>
                </p:cNvSpPr>
                <p:nvPr/>
              </p:nvSpPr>
              <p:spPr bwMode="auto">
                <a:xfrm>
                  <a:off x="5809171" y="1744989"/>
                  <a:ext cx="0" cy="339619"/>
                </a:xfrm>
                <a:prstGeom prst="line">
                  <a:avLst/>
                </a:prstGeom>
                <a:grpFill/>
                <a:ln w="12700">
                  <a:solidFill>
                    <a:schemeClr val="bg2">
                      <a:lumMod val="75000"/>
                    </a:schemeClr>
                  </a:solidFill>
                  <a:round/>
                  <a:headEnd w="lg" len="lg"/>
                  <a:tailEnd type="stealth"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grpSp>
            <p:nvGrpSpPr>
              <p:cNvPr id="204" name="组合 203"/>
              <p:cNvGrpSpPr/>
              <p:nvPr/>
            </p:nvGrpSpPr>
            <p:grpSpPr>
              <a:xfrm>
                <a:off x="9199234" y="3205939"/>
                <a:ext cx="2925111" cy="1023914"/>
                <a:chOff x="9199234" y="3205939"/>
                <a:chExt cx="2925111" cy="1023914"/>
              </a:xfrm>
              <a:noFill/>
            </p:grpSpPr>
            <p:sp>
              <p:nvSpPr>
                <p:cNvPr id="205" name="Text Box 8"/>
                <p:cNvSpPr txBox="1">
                  <a:spLocks noChangeArrowheads="1"/>
                </p:cNvSpPr>
                <p:nvPr/>
              </p:nvSpPr>
              <p:spPr bwMode="auto">
                <a:xfrm>
                  <a:off x="10996564" y="3975044"/>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b="1" dirty="0">
                      <a:latin typeface="+mn-ea"/>
                      <a:cs typeface="Segoe UI Black" panose="020B0A02040204020203" pitchFamily="34" charset="0"/>
                    </a:rPr>
                    <a:t>IR(A)</a:t>
                  </a:r>
                  <a:r>
                    <a:rPr lang="en-US" altLang="zh-CN" sz="1200" b="1" baseline="-25000" dirty="0">
                      <a:latin typeface="+mn-ea"/>
                      <a:cs typeface="Segoe UI Black" panose="020B0A02040204020203" pitchFamily="34" charset="0"/>
                    </a:rPr>
                    <a:t>out</a:t>
                  </a:r>
                  <a:endParaRPr lang="en-US" altLang="zh-CN" sz="1200" b="1" baseline="-25000" dirty="0">
                    <a:latin typeface="+mn-ea"/>
                    <a:cs typeface="Segoe UI Black" panose="020B0A02040204020203" pitchFamily="34" charset="0"/>
                  </a:endParaRPr>
                </a:p>
              </p:txBody>
            </p:sp>
            <p:grpSp>
              <p:nvGrpSpPr>
                <p:cNvPr id="206" name="组合 205"/>
                <p:cNvGrpSpPr/>
                <p:nvPr/>
              </p:nvGrpSpPr>
              <p:grpSpPr>
                <a:xfrm>
                  <a:off x="9199234" y="3205939"/>
                  <a:ext cx="2925111" cy="985095"/>
                  <a:chOff x="9199234" y="3205939"/>
                  <a:chExt cx="2925111" cy="985095"/>
                </a:xfrm>
                <a:grpFill/>
              </p:grpSpPr>
              <p:grpSp>
                <p:nvGrpSpPr>
                  <p:cNvPr id="207" name="组合 206"/>
                  <p:cNvGrpSpPr/>
                  <p:nvPr/>
                </p:nvGrpSpPr>
                <p:grpSpPr>
                  <a:xfrm>
                    <a:off x="9199234" y="3205939"/>
                    <a:ext cx="2925111" cy="985095"/>
                    <a:chOff x="9559634" y="3446494"/>
                    <a:chExt cx="3085066" cy="1038970"/>
                  </a:xfrm>
                  <a:grpFill/>
                </p:grpSpPr>
                <p:sp>
                  <p:nvSpPr>
                    <p:cNvPr id="210" name="Rectangle 104"/>
                    <p:cNvSpPr>
                      <a:spLocks noChangeArrowheads="1"/>
                    </p:cNvSpPr>
                    <p:nvPr/>
                  </p:nvSpPr>
                  <p:spPr bwMode="auto">
                    <a:xfrm>
                      <a:off x="11718871" y="3446494"/>
                      <a:ext cx="747206" cy="512492"/>
                    </a:xfrm>
                    <a:prstGeom prst="rect">
                      <a:avLst/>
                    </a:prstGeom>
                    <a:no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Segoe UI Black" panose="020B0A02040204020203" pitchFamily="34" charset="0"/>
                        </a:rPr>
                        <a:t>IR</a:t>
                      </a:r>
                      <a:endParaRPr lang="en-US" altLang="zh-CN" sz="1600" b="1">
                        <a:solidFill>
                          <a:schemeClr val="tx1"/>
                        </a:solidFill>
                        <a:latin typeface="+mn-ea"/>
                        <a:cs typeface="Segoe UI Black" panose="020B0A02040204020203" pitchFamily="34" charset="0"/>
                      </a:endParaRPr>
                    </a:p>
                  </p:txBody>
                </p:sp>
                <p:sp>
                  <p:nvSpPr>
                    <p:cNvPr id="211" name="Line 7"/>
                    <p:cNvSpPr>
                      <a:spLocks noChangeShapeType="1"/>
                    </p:cNvSpPr>
                    <p:nvPr/>
                  </p:nvSpPr>
                  <p:spPr bwMode="auto">
                    <a:xfrm>
                      <a:off x="9570959" y="3687097"/>
                      <a:ext cx="2126242"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nvGrpSpPr>
                    <p:cNvPr id="212" name="组合 211"/>
                    <p:cNvGrpSpPr/>
                    <p:nvPr/>
                  </p:nvGrpSpPr>
                  <p:grpSpPr>
                    <a:xfrm rot="16200000">
                      <a:off x="9707880" y="3793919"/>
                      <a:ext cx="159131" cy="455623"/>
                      <a:chOff x="6557684" y="6416379"/>
                      <a:chExt cx="159131" cy="455623"/>
                    </a:xfrm>
                    <a:grpFill/>
                  </p:grpSpPr>
                  <p:cxnSp>
                    <p:nvCxnSpPr>
                      <p:cNvPr id="214" name="直接连接符 213"/>
                      <p:cNvCxnSpPr/>
                      <p:nvPr/>
                    </p:nvCxnSpPr>
                    <p:spPr>
                      <a:xfrm rot="5400000" flipH="1">
                        <a:off x="6408911" y="6644191"/>
                        <a:ext cx="455623" cy="0"/>
                      </a:xfrm>
                      <a:prstGeom prst="line">
                        <a:avLst/>
                      </a:prstGeom>
                      <a:grpFill/>
                      <a:ln w="19050">
                        <a:solidFill>
                          <a:srgbClr val="000000"/>
                        </a:solidFill>
                        <a:round/>
                        <a:tailEnd type="none" w="lg" len="lg"/>
                      </a:ln>
                    </p:spPr>
                  </p:cxnSp>
                  <p:sp>
                    <p:nvSpPr>
                      <p:cNvPr id="215" name="等腰三角形 214"/>
                      <p:cNvSpPr/>
                      <p:nvPr/>
                    </p:nvSpPr>
                    <p:spPr>
                      <a:xfrm>
                        <a:off x="6557684" y="653582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b="1">
                          <a:latin typeface="+mn-ea"/>
                          <a:cs typeface="Segoe UI Black" panose="020B0A02040204020203" pitchFamily="34" charset="0"/>
                        </a:endParaRPr>
                      </a:p>
                    </p:txBody>
                  </p:sp>
                </p:grpSp>
                <p:sp>
                  <p:nvSpPr>
                    <p:cNvPr id="213" name="Text Box 35"/>
                    <p:cNvSpPr txBox="1">
                      <a:spLocks noChangeArrowheads="1"/>
                    </p:cNvSpPr>
                    <p:nvPr/>
                  </p:nvSpPr>
                  <p:spPr bwMode="auto">
                    <a:xfrm>
                      <a:off x="12111688" y="4203426"/>
                      <a:ext cx="533012" cy="282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b="1" dirty="0">
                          <a:solidFill>
                            <a:schemeClr val="tx1"/>
                          </a:solidFill>
                          <a:latin typeface="+mn-ea"/>
                          <a:ea typeface="+mn-ea"/>
                          <a:cs typeface="Segoe UI Black" panose="020B0A02040204020203" pitchFamily="34" charset="0"/>
                        </a:rPr>
                        <a:t>IR(I)</a:t>
                      </a:r>
                      <a:r>
                        <a:rPr lang="en-US" altLang="zh-CN" sz="1200" b="1" baseline="-25000" dirty="0">
                          <a:solidFill>
                            <a:schemeClr val="tx1"/>
                          </a:solidFill>
                          <a:latin typeface="+mn-ea"/>
                          <a:ea typeface="+mn-ea"/>
                          <a:cs typeface="Segoe UI Black" panose="020B0A02040204020203" pitchFamily="34" charset="0"/>
                        </a:rPr>
                        <a:t>out</a:t>
                      </a:r>
                      <a:endParaRPr lang="en-US" altLang="zh-CN" sz="1200" b="1" baseline="-25000" dirty="0">
                        <a:solidFill>
                          <a:schemeClr val="tx1"/>
                        </a:solidFill>
                        <a:latin typeface="+mn-ea"/>
                        <a:ea typeface="+mn-ea"/>
                        <a:cs typeface="Segoe UI Black" panose="020B0A02040204020203" pitchFamily="34" charset="0"/>
                      </a:endParaRPr>
                    </a:p>
                  </p:txBody>
                </p:sp>
              </p:grpSp>
              <p:cxnSp>
                <p:nvCxnSpPr>
                  <p:cNvPr id="208" name="直接箭头连接符 207"/>
                  <p:cNvCxnSpPr/>
                  <p:nvPr/>
                </p:nvCxnSpPr>
                <p:spPr>
                  <a:xfrm flipV="1">
                    <a:off x="11493211" y="3710504"/>
                    <a:ext cx="0" cy="276662"/>
                  </a:xfrm>
                  <a:prstGeom prst="straightConnector1">
                    <a:avLst/>
                  </a:prstGeom>
                  <a:grpFill/>
                  <a:ln w="12700">
                    <a:solidFill>
                      <a:schemeClr val="bg2">
                        <a:lumMod val="75000"/>
                      </a:schemeClr>
                    </a:solidFill>
                    <a:round/>
                    <a:headEnd w="lg" len="lg"/>
                    <a:tailEnd type="stealth" w="lg" len="lg"/>
                  </a:ln>
                </p:spPr>
              </p:cxnSp>
              <p:cxnSp>
                <p:nvCxnSpPr>
                  <p:cNvPr id="209" name="直接箭头连接符 208"/>
                  <p:cNvCxnSpPr/>
                  <p:nvPr/>
                </p:nvCxnSpPr>
                <p:spPr>
                  <a:xfrm flipV="1">
                    <a:off x="11783345" y="3710504"/>
                    <a:ext cx="0" cy="276662"/>
                  </a:xfrm>
                  <a:prstGeom prst="straightConnector1">
                    <a:avLst/>
                  </a:prstGeom>
                  <a:grpFill/>
                  <a:ln w="12700">
                    <a:solidFill>
                      <a:schemeClr val="bg2">
                        <a:lumMod val="75000"/>
                      </a:schemeClr>
                    </a:solidFill>
                    <a:round/>
                    <a:headEnd w="lg" len="lg"/>
                    <a:tailEnd type="stealth" w="lg" len="lg"/>
                  </a:ln>
                </p:spPr>
              </p:cxn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48"/>
                                        </p:tgtEl>
                                        <p:attrNameLst>
                                          <p:attrName>style.visibility</p:attrName>
                                        </p:attrNameLst>
                                      </p:cBhvr>
                                      <p:to>
                                        <p:strVal val="visible"/>
                                      </p:to>
                                    </p:set>
                                    <p:animEffect transition="in" filter="blinds(horizontal)">
                                      <p:cBhvr>
                                        <p:cTn id="23" dur="500"/>
                                        <p:tgtEl>
                                          <p:spTgt spid="34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blinds(vertical)">
                                      <p:cBhvr>
                                        <p:cTn id="28" dur="500"/>
                                        <p:tgtEl>
                                          <p:spTgt spid="17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172"/>
                                        </p:tgtEl>
                                        <p:attrNameLst>
                                          <p:attrName>style.visibility</p:attrName>
                                        </p:attrNameLst>
                                      </p:cBhvr>
                                      <p:to>
                                        <p:strVal val="visible"/>
                                      </p:to>
                                    </p:set>
                                    <p:animEffect transition="in" filter="blinds(vertical)">
                                      <p:cBhvr>
                                        <p:cTn id="33" dur="500"/>
                                        <p:tgtEl>
                                          <p:spTgt spid="17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174"/>
                                        </p:tgtEl>
                                        <p:attrNameLst>
                                          <p:attrName>style.visibility</p:attrName>
                                        </p:attrNameLst>
                                      </p:cBhvr>
                                      <p:to>
                                        <p:strVal val="visible"/>
                                      </p:to>
                                    </p:set>
                                    <p:animEffect transition="in" filter="blinds(vertical)">
                                      <p:cBhvr>
                                        <p:cTn id="38"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72" grpId="0"/>
      <p:bldP spid="173" grpId="0"/>
      <p:bldP spid="1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680661" y="92968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7" name="组合 6"/>
          <p:cNvGrpSpPr/>
          <p:nvPr/>
        </p:nvGrpSpPr>
        <p:grpSpPr>
          <a:xfrm>
            <a:off x="2562519" y="1687285"/>
            <a:ext cx="9035143" cy="4550228"/>
            <a:chOff x="1534886" y="1567543"/>
            <a:chExt cx="9035143" cy="4550228"/>
          </a:xfrm>
        </p:grpSpPr>
        <p:pic>
          <p:nvPicPr>
            <p:cNvPr id="3" name="图片 2"/>
            <p:cNvPicPr>
              <a:picLocks noChangeAspect="1"/>
            </p:cNvPicPr>
            <p:nvPr/>
          </p:nvPicPr>
          <p:blipFill>
            <a:blip r:embed="rId1"/>
            <a:stretch>
              <a:fillRect/>
            </a:stretch>
          </p:blipFill>
          <p:spPr>
            <a:xfrm>
              <a:off x="1819424" y="1845377"/>
              <a:ext cx="8270117" cy="3893787"/>
            </a:xfrm>
            <a:prstGeom prst="rect">
              <a:avLst/>
            </a:prstGeom>
          </p:spPr>
        </p:pic>
        <p:sp>
          <p:nvSpPr>
            <p:cNvPr id="6" name="矩形 5"/>
            <p:cNvSpPr/>
            <p:nvPr/>
          </p:nvSpPr>
          <p:spPr>
            <a:xfrm>
              <a:off x="1534886" y="1567543"/>
              <a:ext cx="9035143" cy="4550228"/>
            </a:xfrm>
            <a:prstGeom prst="rect">
              <a:avLst/>
            </a:prstGeom>
            <a:noFill/>
            <a:ln>
              <a:solidFill>
                <a:srgbClr val="3438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6" name="矩形 595"/>
          <p:cNvSpPr/>
          <p:nvPr/>
        </p:nvSpPr>
        <p:spPr>
          <a:xfrm>
            <a:off x="617583" y="2440327"/>
            <a:ext cx="1771865" cy="830997"/>
          </a:xfrm>
          <a:prstGeom prst="rect">
            <a:avLst/>
          </a:prstGeom>
        </p:spPr>
        <p:txBody>
          <a:bodyPr wrap="square">
            <a:spAutoFit/>
          </a:bodyPr>
          <a:lstStyle/>
          <a:p>
            <a:r>
              <a:rPr lang="zh-CN" altLang="en-US" sz="2400" dirty="0" smtClean="0"/>
              <a:t>有哪些互斥</a:t>
            </a:r>
            <a:r>
              <a:rPr lang="zh-CN" altLang="en-US" sz="2400" dirty="0" smtClean="0"/>
              <a:t>性微</a:t>
            </a:r>
            <a:r>
              <a:rPr lang="zh-CN" altLang="en-US" sz="2400" dirty="0" smtClean="0"/>
              <a:t>操作？</a:t>
            </a:r>
            <a:endParaRPr lang="en-US" altLang="zh-CN" sz="24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680661" y="92968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2" name="矩形 1"/>
          <p:cNvSpPr/>
          <p:nvPr/>
        </p:nvSpPr>
        <p:spPr>
          <a:xfrm>
            <a:off x="1261155" y="5622867"/>
            <a:ext cx="9685757" cy="46166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 </a:t>
            </a:r>
            <a:r>
              <a:rPr lang="zh-CN" altLang="en-US" sz="2400" dirty="0">
                <a:sym typeface="Wingdings" panose="05000000000000000000" pitchFamily="2" charset="2"/>
              </a:rPr>
              <a:t>有利于缩短</a:t>
            </a:r>
            <a:r>
              <a:rPr lang="zh-CN" altLang="en-US" sz="2400" dirty="0" smtClean="0">
                <a:sym typeface="Arial" panose="020B0604020202020204" pitchFamily="34" charset="0"/>
              </a:rPr>
              <a:t>微指令长度，减少控</a:t>
            </a:r>
            <a:r>
              <a:rPr lang="zh-CN" altLang="en-US" sz="2400" dirty="0">
                <a:sym typeface="Arial" panose="020B0604020202020204" pitchFamily="34" charset="0"/>
              </a:rPr>
              <a:t>存</a:t>
            </a:r>
            <a:r>
              <a:rPr lang="zh-CN" altLang="en-US" sz="2400" dirty="0" smtClean="0">
                <a:sym typeface="Arial" panose="020B0604020202020204" pitchFamily="34" charset="0"/>
              </a:rPr>
              <a:t>容量，但降低了微指令的执行速度</a:t>
            </a:r>
            <a:endParaRPr lang="zh-CN" altLang="en-US" sz="2400" dirty="0">
              <a:sym typeface="Arial" panose="020B0604020202020204" pitchFamily="34" charset="0"/>
            </a:endParaRPr>
          </a:p>
        </p:txBody>
      </p:sp>
      <p:cxnSp>
        <p:nvCxnSpPr>
          <p:cNvPr id="131" name="直接连接符 130"/>
          <p:cNvCxnSpPr/>
          <p:nvPr/>
        </p:nvCxnSpPr>
        <p:spPr>
          <a:xfrm flipV="1">
            <a:off x="3214300" y="3389576"/>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7326957" y="3329658"/>
            <a:ext cx="0" cy="1187288"/>
          </a:xfrm>
          <a:prstGeom prst="line">
            <a:avLst/>
          </a:prstGeom>
          <a:ln w="50800" cap="sq">
            <a:solidFill>
              <a:srgbClr val="FF6600"/>
            </a:solidFill>
            <a:tailEnd type="stealth"/>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02096" y="1890047"/>
            <a:ext cx="2602230" cy="1486286"/>
            <a:chOff x="1301192" y="1810830"/>
            <a:chExt cx="2744540" cy="1567567"/>
          </a:xfrm>
        </p:grpSpPr>
        <p:grpSp>
          <p:nvGrpSpPr>
            <p:cNvPr id="134" name="组合 133"/>
            <p:cNvGrpSpPr/>
            <p:nvPr/>
          </p:nvGrpSpPr>
          <p:grpSpPr>
            <a:xfrm>
              <a:off x="1301192" y="1810830"/>
              <a:ext cx="2715203" cy="1125441"/>
              <a:chOff x="1301192" y="1810830"/>
              <a:chExt cx="2715203" cy="1125441"/>
            </a:xfrm>
          </p:grpSpPr>
          <p:cxnSp>
            <p:nvCxnSpPr>
              <p:cNvPr id="138" name="直接箭头连接符 137"/>
              <p:cNvCxnSpPr/>
              <p:nvPr/>
            </p:nvCxnSpPr>
            <p:spPr>
              <a:xfrm flipV="1">
                <a:off x="2276036"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V="1">
                <a:off x="2917154"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3558272" y="2127584"/>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1647248" y="2241341"/>
                <a:ext cx="627576"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2" name="文本框 141"/>
              <p:cNvSpPr txBox="1"/>
              <p:nvPr/>
            </p:nvSpPr>
            <p:spPr>
              <a:xfrm>
                <a:off x="2025359" y="1861994"/>
                <a:ext cx="654627"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3" name="文本框 142"/>
              <p:cNvSpPr txBox="1"/>
              <p:nvPr/>
            </p:nvSpPr>
            <p:spPr>
              <a:xfrm>
                <a:off x="2625368" y="1861994"/>
                <a:ext cx="517683"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4" name="文本框 143"/>
              <p:cNvSpPr txBox="1"/>
              <p:nvPr/>
            </p:nvSpPr>
            <p:spPr>
              <a:xfrm>
                <a:off x="3148744" y="1861994"/>
                <a:ext cx="867651"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5" name="文本框 144"/>
              <p:cNvSpPr txBox="1"/>
              <p:nvPr/>
            </p:nvSpPr>
            <p:spPr>
              <a:xfrm>
                <a:off x="2322723" y="2241341"/>
                <a:ext cx="510920"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2837463" y="2241341"/>
                <a:ext cx="794952"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flipV="1">
                <a:off x="1955477" y="2520623"/>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2596595"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3237713"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1653390" y="2119017"/>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1301192" y="1810830"/>
                <a:ext cx="732397" cy="312774"/>
              </a:xfrm>
              <a:prstGeom prst="rect">
                <a:avLst/>
              </a:prstGeom>
              <a:noFill/>
            </p:spPr>
            <p:txBody>
              <a:bodyPr wrap="none" rtlCol="0">
                <a:spAutoFit/>
              </a:bodyPr>
              <a:lstStyle/>
              <a:p>
                <a:r>
                  <a:rPr lang="zh-CN" altLang="en-US" sz="1325" dirty="0">
                    <a:solidFill>
                      <a:srgbClr val="FF6600"/>
                    </a:solidFill>
                    <a:latin typeface="Segoe UI Black" panose="020B0A02040204020203" pitchFamily="34" charset="0"/>
                    <a:cs typeface="Segoe UI Black" panose="020B0A02040204020203" pitchFamily="34" charset="0"/>
                  </a:rPr>
                  <a:t>无信号</a:t>
                </a:r>
                <a:endParaRPr lang="zh-CN" altLang="en-US" sz="1325" dirty="0">
                  <a:solidFill>
                    <a:srgbClr val="FF6600"/>
                  </a:solidFill>
                  <a:latin typeface="Segoe UI Black" panose="020B0A02040204020203" pitchFamily="34" charset="0"/>
                  <a:cs typeface="Segoe UI Black" panose="020B0A02040204020203" pitchFamily="34" charset="0"/>
                </a:endParaRPr>
              </a:p>
            </p:txBody>
          </p:sp>
        </p:grpSp>
        <p:sp>
          <p:nvSpPr>
            <p:cNvPr id="135" name="矩形 134"/>
            <p:cNvSpPr/>
            <p:nvPr/>
          </p:nvSpPr>
          <p:spPr bwMode="auto">
            <a:xfrm>
              <a:off x="1542553" y="2915185"/>
              <a:ext cx="2479799" cy="463212"/>
            </a:xfrm>
            <a:prstGeom prst="rect">
              <a:avLst/>
            </a:prstGeom>
            <a:no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3:8</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sp>
          <p:nvSpPr>
            <p:cNvPr id="136" name="文本框 135"/>
            <p:cNvSpPr txBox="1"/>
            <p:nvPr/>
          </p:nvSpPr>
          <p:spPr>
            <a:xfrm>
              <a:off x="1523832" y="2874954"/>
              <a:ext cx="302967" cy="343612"/>
            </a:xfrm>
            <a:prstGeom prst="rect">
              <a:avLst/>
            </a:prstGeom>
            <a:noFill/>
          </p:spPr>
          <p:txBody>
            <a:bodyPr wrap="none" rtlCol="0">
              <a:spAutoFit/>
            </a:bodyPr>
            <a:lstStyle/>
            <a:p>
              <a:r>
                <a:rPr lang="en-US" altLang="zh-CN" sz="1515" dirty="0"/>
                <a:t>0</a:t>
              </a:r>
              <a:endParaRPr lang="zh-CN" altLang="en-US" sz="1515" dirty="0"/>
            </a:p>
          </p:txBody>
        </p:sp>
        <p:sp>
          <p:nvSpPr>
            <p:cNvPr id="137" name="文本框 136"/>
            <p:cNvSpPr txBox="1"/>
            <p:nvPr/>
          </p:nvSpPr>
          <p:spPr>
            <a:xfrm>
              <a:off x="3742765" y="2866850"/>
              <a:ext cx="302967" cy="343612"/>
            </a:xfrm>
            <a:prstGeom prst="rect">
              <a:avLst/>
            </a:prstGeom>
            <a:noFill/>
          </p:spPr>
          <p:txBody>
            <a:bodyPr wrap="none" rtlCol="0">
              <a:spAutoFit/>
            </a:bodyPr>
            <a:lstStyle/>
            <a:p>
              <a:r>
                <a:rPr lang="en-US" altLang="zh-CN" sz="1515" dirty="0"/>
                <a:t>7</a:t>
              </a:r>
              <a:endParaRPr lang="zh-CN" altLang="en-US" sz="1515" dirty="0"/>
            </a:p>
          </p:txBody>
        </p:sp>
      </p:grpSp>
      <p:grpSp>
        <p:nvGrpSpPr>
          <p:cNvPr id="152" name="组合 151"/>
          <p:cNvGrpSpPr/>
          <p:nvPr/>
        </p:nvGrpSpPr>
        <p:grpSpPr>
          <a:xfrm>
            <a:off x="6555470" y="1862547"/>
            <a:ext cx="1554323" cy="1462897"/>
            <a:chOff x="7918563" y="2176165"/>
            <a:chExt cx="1639326" cy="1542899"/>
          </a:xfrm>
        </p:grpSpPr>
        <p:grpSp>
          <p:nvGrpSpPr>
            <p:cNvPr id="153" name="组合 152"/>
            <p:cNvGrpSpPr/>
            <p:nvPr/>
          </p:nvGrpSpPr>
          <p:grpSpPr>
            <a:xfrm>
              <a:off x="8597243" y="2450799"/>
              <a:ext cx="662971" cy="794292"/>
              <a:chOff x="11807533" y="1267428"/>
              <a:chExt cx="662971" cy="794292"/>
            </a:xfrm>
          </p:grpSpPr>
          <p:cxnSp>
            <p:nvCxnSpPr>
              <p:cNvPr id="166" name="直接箭头连接符 165"/>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154" name="组合 153"/>
            <p:cNvGrpSpPr/>
            <p:nvPr/>
          </p:nvGrpSpPr>
          <p:grpSpPr>
            <a:xfrm>
              <a:off x="8383258" y="2176165"/>
              <a:ext cx="1174631" cy="1054468"/>
              <a:chOff x="11593548" y="992794"/>
              <a:chExt cx="1174631" cy="1054468"/>
            </a:xfrm>
          </p:grpSpPr>
          <p:sp>
            <p:nvSpPr>
              <p:cNvPr id="162" name="文本框 161"/>
              <p:cNvSpPr txBox="1"/>
              <p:nvPr/>
            </p:nvSpPr>
            <p:spPr>
              <a:xfrm>
                <a:off x="11851429" y="1372141"/>
                <a:ext cx="434839"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163" name="文本框 162"/>
              <p:cNvSpPr txBox="1"/>
              <p:nvPr/>
            </p:nvSpPr>
            <p:spPr>
              <a:xfrm>
                <a:off x="11593548" y="992794"/>
                <a:ext cx="603907"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164" name="文本框 163"/>
              <p:cNvSpPr txBox="1"/>
              <p:nvPr/>
            </p:nvSpPr>
            <p:spPr>
              <a:xfrm>
                <a:off x="12213301" y="992794"/>
                <a:ext cx="554878"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cxnSp>
            <p:nvCxnSpPr>
              <p:cNvPr id="165" name="直接箭头连接符 164"/>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155" name="组合 154"/>
            <p:cNvGrpSpPr/>
            <p:nvPr/>
          </p:nvGrpSpPr>
          <p:grpSpPr>
            <a:xfrm>
              <a:off x="7918563" y="2500201"/>
              <a:ext cx="1614878" cy="1218863"/>
              <a:chOff x="1296916" y="2159534"/>
              <a:chExt cx="1614878" cy="1218863"/>
            </a:xfrm>
          </p:grpSpPr>
          <p:grpSp>
            <p:nvGrpSpPr>
              <p:cNvPr id="156" name="组合 155"/>
              <p:cNvGrpSpPr/>
              <p:nvPr/>
            </p:nvGrpSpPr>
            <p:grpSpPr>
              <a:xfrm>
                <a:off x="1296916" y="2159534"/>
                <a:ext cx="732397" cy="754459"/>
                <a:chOff x="1296916" y="2159534"/>
                <a:chExt cx="732397" cy="754459"/>
              </a:xfrm>
            </p:grpSpPr>
            <p:cxnSp>
              <p:nvCxnSpPr>
                <p:cNvPr id="160" name="直接箭头连接符 159"/>
                <p:cNvCxnSpPr/>
                <p:nvPr/>
              </p:nvCxnSpPr>
              <p:spPr>
                <a:xfrm flipV="1">
                  <a:off x="1653390" y="2433679"/>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161" name="文本框 160"/>
                <p:cNvSpPr txBox="1"/>
                <p:nvPr/>
              </p:nvSpPr>
              <p:spPr>
                <a:xfrm>
                  <a:off x="1296916" y="2159534"/>
                  <a:ext cx="732397" cy="312774"/>
                </a:xfrm>
                <a:prstGeom prst="rect">
                  <a:avLst/>
                </a:prstGeom>
                <a:noFill/>
              </p:spPr>
              <p:txBody>
                <a:bodyPr wrap="none" rtlCol="0">
                  <a:spAutoFit/>
                </a:bodyPr>
                <a:lstStyle/>
                <a:p>
                  <a:r>
                    <a:rPr lang="zh-CN" altLang="en-US" sz="132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5"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57" name="文本框 156"/>
              <p:cNvSpPr txBox="1"/>
              <p:nvPr/>
            </p:nvSpPr>
            <p:spPr>
              <a:xfrm>
                <a:off x="1601634" y="2560644"/>
                <a:ext cx="302968" cy="343612"/>
              </a:xfrm>
              <a:prstGeom prst="rect">
                <a:avLst/>
              </a:prstGeom>
              <a:noFill/>
            </p:spPr>
            <p:txBody>
              <a:bodyPr wrap="none" rtlCol="0">
                <a:spAutoFit/>
              </a:bodyPr>
              <a:lstStyle/>
              <a:p>
                <a:r>
                  <a:rPr lang="en-US" altLang="zh-CN" sz="1515" dirty="0"/>
                  <a:t>0</a:t>
                </a:r>
                <a:endParaRPr lang="zh-CN" altLang="en-US" sz="1515" dirty="0"/>
              </a:p>
            </p:txBody>
          </p:sp>
          <p:sp>
            <p:nvSpPr>
              <p:cNvPr id="158" name="文本框 157"/>
              <p:cNvSpPr txBox="1"/>
              <p:nvPr/>
            </p:nvSpPr>
            <p:spPr>
              <a:xfrm>
                <a:off x="2608826" y="2629286"/>
                <a:ext cx="302968" cy="343612"/>
              </a:xfrm>
              <a:prstGeom prst="rect">
                <a:avLst/>
              </a:prstGeom>
              <a:noFill/>
            </p:spPr>
            <p:txBody>
              <a:bodyPr wrap="none" rtlCol="0">
                <a:spAutoFit/>
              </a:bodyPr>
              <a:lstStyle/>
              <a:p>
                <a:r>
                  <a:rPr lang="en-US" altLang="zh-CN" sz="1515" dirty="0"/>
                  <a:t>3</a:t>
                </a:r>
                <a:endParaRPr lang="zh-CN" altLang="en-US" sz="1515" dirty="0"/>
              </a:p>
            </p:txBody>
          </p:sp>
          <p:sp>
            <p:nvSpPr>
              <p:cNvPr id="159" name="矩形 158"/>
              <p:cNvSpPr/>
              <p:nvPr/>
            </p:nvSpPr>
            <p:spPr bwMode="auto">
              <a:xfrm>
                <a:off x="1542554" y="2915185"/>
                <a:ext cx="1231588" cy="463212"/>
              </a:xfrm>
              <a:prstGeom prst="rect">
                <a:avLst/>
              </a:prstGeom>
              <a:no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2:4</a:t>
                </a:r>
                <a:r>
                  <a:rPr lang="zh-CN" altLang="en-US" sz="1705" dirty="0">
                    <a:latin typeface="微软雅黑" panose="020B0503020204020204" pitchFamily="34" charset="-122"/>
                    <a:ea typeface="微软雅黑" panose="020B0503020204020204" pitchFamily="34" charset="-122"/>
                  </a:rPr>
                  <a:t>译码器</a:t>
                </a:r>
                <a:endParaRPr lang="zh-CN" altLang="en-US" sz="1705" dirty="0">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2732794" y="3479200"/>
            <a:ext cx="7655135" cy="1823645"/>
            <a:chOff x="2911682" y="956947"/>
            <a:chExt cx="7655135" cy="1823645"/>
          </a:xfrm>
        </p:grpSpPr>
        <p:grpSp>
          <p:nvGrpSpPr>
            <p:cNvPr id="169" name="组合 168"/>
            <p:cNvGrpSpPr/>
            <p:nvPr/>
          </p:nvGrpSpPr>
          <p:grpSpPr>
            <a:xfrm>
              <a:off x="2928959" y="2340732"/>
              <a:ext cx="7637858" cy="439860"/>
              <a:chOff x="2017961" y="4277865"/>
              <a:chExt cx="8055542" cy="463916"/>
            </a:xfrm>
            <a:noFill/>
          </p:grpSpPr>
          <p:sp>
            <p:nvSpPr>
              <p:cNvPr id="235" name="矩形 234"/>
              <p:cNvSpPr/>
              <p:nvPr/>
            </p:nvSpPr>
            <p:spPr bwMode="auto">
              <a:xfrm>
                <a:off x="20179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236" name="矩形 235"/>
              <p:cNvSpPr/>
              <p:nvPr/>
            </p:nvSpPr>
            <p:spPr bwMode="auto">
              <a:xfrm>
                <a:off x="234046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a:t>
                </a:r>
                <a:endParaRPr lang="zh-CN" altLang="en-US" sz="1325" b="1" dirty="0">
                  <a:latin typeface="Segoe UI" panose="020B0502040204020203" pitchFamily="34" charset="0"/>
                  <a:cs typeface="Segoe UI" panose="020B0502040204020203" pitchFamily="34" charset="0"/>
                </a:endParaRPr>
              </a:p>
            </p:txBody>
          </p:sp>
          <p:sp>
            <p:nvSpPr>
              <p:cNvPr id="237" name="矩形 236"/>
              <p:cNvSpPr/>
              <p:nvPr/>
            </p:nvSpPr>
            <p:spPr bwMode="auto">
              <a:xfrm>
                <a:off x="266299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3</a:t>
                </a:r>
                <a:endParaRPr lang="zh-CN" altLang="en-US" sz="1325" b="1" dirty="0">
                  <a:latin typeface="Segoe UI" panose="020B0502040204020203" pitchFamily="34" charset="0"/>
                  <a:cs typeface="Segoe UI" panose="020B0502040204020203" pitchFamily="34" charset="0"/>
                </a:endParaRPr>
              </a:p>
            </p:txBody>
          </p:sp>
          <p:sp>
            <p:nvSpPr>
              <p:cNvPr id="238" name="矩形 237"/>
              <p:cNvSpPr/>
              <p:nvPr/>
            </p:nvSpPr>
            <p:spPr bwMode="auto">
              <a:xfrm>
                <a:off x="2985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330805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3630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95311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427563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459428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49168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523934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55618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58844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13</a:t>
                </a:r>
                <a:endParaRPr lang="zh-CN" altLang="en-US" sz="1325" b="1" dirty="0">
                  <a:latin typeface="Segoe UI" panose="020B0502040204020203" pitchFamily="34" charset="0"/>
                  <a:cs typeface="Segoe UI" panose="020B0502040204020203" pitchFamily="34" charset="0"/>
                </a:endParaRPr>
              </a:p>
            </p:txBody>
          </p:sp>
          <p:sp>
            <p:nvSpPr>
              <p:cNvPr id="248" name="矩形 247"/>
              <p:cNvSpPr/>
              <p:nvPr/>
            </p:nvSpPr>
            <p:spPr bwMode="auto">
              <a:xfrm>
                <a:off x="62069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65294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685198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717451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749703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78192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814147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84640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8786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910905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9431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24</a:t>
                </a:r>
                <a:endParaRPr lang="zh-CN" altLang="en-US" sz="1325" b="1" dirty="0">
                  <a:latin typeface="Segoe UI" panose="020B0502040204020203" pitchFamily="34" charset="0"/>
                  <a:cs typeface="Segoe UI" panose="020B0502040204020203" pitchFamily="34" charset="0"/>
                </a:endParaRPr>
              </a:p>
            </p:txBody>
          </p:sp>
          <p:sp>
            <p:nvSpPr>
              <p:cNvPr id="259" name="矩形 258"/>
              <p:cNvSpPr/>
              <p:nvPr/>
            </p:nvSpPr>
            <p:spPr bwMode="auto">
              <a:xfrm>
                <a:off x="9751288" y="427963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25</a:t>
                </a:r>
                <a:endParaRPr lang="zh-CN" altLang="en-US" sz="1325" b="1" dirty="0">
                  <a:latin typeface="Segoe UI" panose="020B0502040204020203" pitchFamily="34" charset="0"/>
                  <a:cs typeface="Segoe UI" panose="020B0502040204020203" pitchFamily="34" charset="0"/>
                </a:endParaRPr>
              </a:p>
            </p:txBody>
          </p:sp>
        </p:grpSp>
        <p:grpSp>
          <p:nvGrpSpPr>
            <p:cNvPr id="170" name="组合 169"/>
            <p:cNvGrpSpPr/>
            <p:nvPr/>
          </p:nvGrpSpPr>
          <p:grpSpPr>
            <a:xfrm>
              <a:off x="2911682" y="956947"/>
              <a:ext cx="7639626" cy="1451683"/>
              <a:chOff x="2911682" y="956947"/>
              <a:chExt cx="7639626" cy="1451683"/>
            </a:xfrm>
          </p:grpSpPr>
          <p:sp>
            <p:nvSpPr>
              <p:cNvPr id="171" name="矩形 170"/>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72" name="矩形 171"/>
              <p:cNvSpPr/>
              <p:nvPr/>
            </p:nvSpPr>
            <p:spPr bwMode="auto">
              <a:xfrm>
                <a:off x="353465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73" name="矩形 172"/>
              <p:cNvSpPr/>
              <p:nvPr/>
            </p:nvSpPr>
            <p:spPr bwMode="auto">
              <a:xfrm>
                <a:off x="3840458"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74" name="矩形 173"/>
              <p:cNvSpPr/>
              <p:nvPr/>
            </p:nvSpPr>
            <p:spPr bwMode="auto">
              <a:xfrm>
                <a:off x="4142582"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75" name="矩形 174"/>
              <p:cNvSpPr/>
              <p:nvPr/>
            </p:nvSpPr>
            <p:spPr bwMode="auto">
              <a:xfrm>
                <a:off x="4448387"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76" name="矩形 175"/>
              <p:cNvSpPr/>
              <p:nvPr/>
            </p:nvSpPr>
            <p:spPr bwMode="auto">
              <a:xfrm>
                <a:off x="475419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7" name="矩形 176"/>
              <p:cNvSpPr/>
              <p:nvPr/>
            </p:nvSpPr>
            <p:spPr bwMode="auto">
              <a:xfrm>
                <a:off x="505999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78" name="矩形 177"/>
              <p:cNvSpPr/>
              <p:nvPr/>
            </p:nvSpPr>
            <p:spPr bwMode="auto">
              <a:xfrm>
                <a:off x="536580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79" name="矩形 178"/>
              <p:cNvSpPr/>
              <p:nvPr/>
            </p:nvSpPr>
            <p:spPr bwMode="auto">
              <a:xfrm>
                <a:off x="5671608"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0" name="矩形 179"/>
              <p:cNvSpPr/>
              <p:nvPr/>
            </p:nvSpPr>
            <p:spPr bwMode="auto">
              <a:xfrm>
                <a:off x="597741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1" name="矩形 180"/>
              <p:cNvSpPr/>
              <p:nvPr/>
            </p:nvSpPr>
            <p:spPr bwMode="auto">
              <a:xfrm>
                <a:off x="628321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2" name="矩形 181"/>
              <p:cNvSpPr/>
              <p:nvPr/>
            </p:nvSpPr>
            <p:spPr bwMode="auto">
              <a:xfrm>
                <a:off x="658902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3" name="矩形 182"/>
              <p:cNvSpPr/>
              <p:nvPr/>
            </p:nvSpPr>
            <p:spPr bwMode="auto">
              <a:xfrm>
                <a:off x="689482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4" name="矩形 183"/>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85" name="矩形 184"/>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186" name="矩形 185"/>
              <p:cNvSpPr/>
              <p:nvPr/>
            </p:nvSpPr>
            <p:spPr bwMode="auto">
              <a:xfrm>
                <a:off x="7811650"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87" name="矩形 186"/>
              <p:cNvSpPr/>
              <p:nvPr/>
            </p:nvSpPr>
            <p:spPr bwMode="auto">
              <a:xfrm>
                <a:off x="8117455"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88" name="矩形 187"/>
              <p:cNvSpPr/>
              <p:nvPr/>
            </p:nvSpPr>
            <p:spPr bwMode="auto">
              <a:xfrm>
                <a:off x="8423260"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89" name="矩形 188"/>
              <p:cNvSpPr/>
              <p:nvPr/>
            </p:nvSpPr>
            <p:spPr bwMode="auto">
              <a:xfrm>
                <a:off x="8729066"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0" name="矩形 189"/>
              <p:cNvSpPr/>
              <p:nvPr/>
            </p:nvSpPr>
            <p:spPr bwMode="auto">
              <a:xfrm>
                <a:off x="9332587"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1" name="矩形 190"/>
              <p:cNvSpPr/>
              <p:nvPr/>
            </p:nvSpPr>
            <p:spPr bwMode="auto">
              <a:xfrm>
                <a:off x="9640826"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2" name="矩形 191"/>
              <p:cNvSpPr/>
              <p:nvPr/>
            </p:nvSpPr>
            <p:spPr bwMode="auto">
              <a:xfrm>
                <a:off x="9939984"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3" name="矩形 192"/>
              <p:cNvSpPr/>
              <p:nvPr/>
            </p:nvSpPr>
            <p:spPr bwMode="auto">
              <a:xfrm>
                <a:off x="10245798" y="1970445"/>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cxnSp>
            <p:nvCxnSpPr>
              <p:cNvPr id="194" name="直接箭头连接符 193"/>
              <p:cNvCxnSpPr/>
              <p:nvPr/>
            </p:nvCxnSpPr>
            <p:spPr>
              <a:xfrm flipV="1">
                <a:off x="4281942"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5" name="直接箭头连接符 194"/>
              <p:cNvCxnSpPr/>
              <p:nvPr/>
            </p:nvCxnSpPr>
            <p:spPr>
              <a:xfrm flipV="1">
                <a:off x="49105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6" name="直接箭头连接符 195"/>
              <p:cNvCxnSpPr/>
              <p:nvPr/>
            </p:nvCxnSpPr>
            <p:spPr>
              <a:xfrm flipV="1">
                <a:off x="5507158"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p:nvPr/>
            </p:nvCxnSpPr>
            <p:spPr>
              <a:xfrm flipV="1">
                <a:off x="6135753"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8" name="直接箭头连接符 197"/>
              <p:cNvCxnSpPr/>
              <p:nvPr/>
            </p:nvCxnSpPr>
            <p:spPr>
              <a:xfrm flipV="1">
                <a:off x="6732374"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nvCxnSpPr>
            <p:spPr>
              <a:xfrm flipV="1">
                <a:off x="82724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00" name="文本框 199"/>
              <p:cNvSpPr txBox="1"/>
              <p:nvPr/>
            </p:nvSpPr>
            <p:spPr>
              <a:xfrm>
                <a:off x="4042709" y="956947"/>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4634401" y="956947"/>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2" name="文本框 201"/>
              <p:cNvSpPr txBox="1"/>
              <p:nvPr/>
            </p:nvSpPr>
            <p:spPr>
              <a:xfrm>
                <a:off x="5310910" y="956947"/>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203" name="文本框 202"/>
              <p:cNvSpPr txBox="1"/>
              <p:nvPr/>
            </p:nvSpPr>
            <p:spPr>
              <a:xfrm>
                <a:off x="5895270" y="956947"/>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4" name="文本框 203"/>
              <p:cNvSpPr txBox="1"/>
              <p:nvPr/>
            </p:nvSpPr>
            <p:spPr>
              <a:xfrm>
                <a:off x="6461568" y="956947"/>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5" name="文本框 204"/>
              <p:cNvSpPr txBox="1"/>
              <p:nvPr/>
            </p:nvSpPr>
            <p:spPr>
              <a:xfrm>
                <a:off x="4368714" y="1316624"/>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206" name="文本框 205"/>
              <p:cNvSpPr txBox="1"/>
              <p:nvPr/>
            </p:nvSpPr>
            <p:spPr>
              <a:xfrm>
                <a:off x="4936134" y="1316624"/>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07" name="文本框 206"/>
              <p:cNvSpPr txBox="1"/>
              <p:nvPr/>
            </p:nvSpPr>
            <p:spPr>
              <a:xfrm>
                <a:off x="5627455" y="1316624"/>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8" name="文本框 207"/>
              <p:cNvSpPr txBox="1"/>
              <p:nvPr/>
            </p:nvSpPr>
            <p:spPr>
              <a:xfrm>
                <a:off x="6111192" y="1316624"/>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9" name="文本框 208"/>
              <p:cNvSpPr txBox="1"/>
              <p:nvPr/>
            </p:nvSpPr>
            <p:spPr>
              <a:xfrm>
                <a:off x="7703935" y="1316624"/>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10" name="文本框 209"/>
              <p:cNvSpPr txBox="1"/>
              <p:nvPr/>
            </p:nvSpPr>
            <p:spPr>
              <a:xfrm>
                <a:off x="8000863" y="956947"/>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11" name="文本框 210"/>
              <p:cNvSpPr txBox="1"/>
              <p:nvPr/>
            </p:nvSpPr>
            <p:spPr>
              <a:xfrm>
                <a:off x="6691130" y="1316624"/>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12" name="直接箭头连接符 211"/>
              <p:cNvCxnSpPr/>
              <p:nvPr/>
            </p:nvCxnSpPr>
            <p:spPr>
              <a:xfrm flipV="1">
                <a:off x="4610098"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3" name="直接箭头连接符 212"/>
              <p:cNvCxnSpPr/>
              <p:nvPr/>
            </p:nvCxnSpPr>
            <p:spPr>
              <a:xfrm flipV="1">
                <a:off x="520671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4" name="直接箭头连接符 213"/>
              <p:cNvCxnSpPr/>
              <p:nvPr/>
            </p:nvCxnSpPr>
            <p:spPr>
              <a:xfrm flipV="1">
                <a:off x="5835314"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flipV="1">
                <a:off x="6431935"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p:nvPr/>
            </p:nvCxnSpPr>
            <p:spPr>
              <a:xfrm flipV="1">
                <a:off x="7060530"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flipV="1">
                <a:off x="797199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18" name="组合 217"/>
              <p:cNvGrpSpPr/>
              <p:nvPr/>
            </p:nvGrpSpPr>
            <p:grpSpPr>
              <a:xfrm>
                <a:off x="8378626" y="956948"/>
                <a:ext cx="774540" cy="1025994"/>
                <a:chOff x="8929458" y="4461114"/>
                <a:chExt cx="816898" cy="1082103"/>
              </a:xfrm>
            </p:grpSpPr>
            <p:cxnSp>
              <p:nvCxnSpPr>
                <p:cNvPr id="231" name="直接箭头连接符 230"/>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33" name="文本框 232"/>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34" name="文本框 233"/>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19" name="组合 218"/>
              <p:cNvGrpSpPr/>
              <p:nvPr/>
            </p:nvGrpSpPr>
            <p:grpSpPr>
              <a:xfrm>
                <a:off x="9180861" y="1223532"/>
                <a:ext cx="1211159" cy="756956"/>
                <a:chOff x="9778247" y="4742277"/>
                <a:chExt cx="1277395" cy="798352"/>
              </a:xfrm>
            </p:grpSpPr>
            <p:cxnSp>
              <p:nvCxnSpPr>
                <p:cNvPr id="225" name="直接箭头连接符 224"/>
                <p:cNvCxnSpPr/>
                <p:nvPr/>
              </p:nvCxnSpPr>
              <p:spPr>
                <a:xfrm flipV="1">
                  <a:off x="9778247" y="5132893"/>
                  <a:ext cx="0" cy="394562"/>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p:nvPr/>
              </p:nvCxnSpPr>
              <p:spPr>
                <a:xfrm flipV="1">
                  <a:off x="10105611" y="5132893"/>
                  <a:ext cx="0" cy="394561"/>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227" name="直接箭头连接符 226"/>
                <p:cNvCxnSpPr/>
                <p:nvPr/>
              </p:nvCxnSpPr>
              <p:spPr>
                <a:xfrm flipV="1">
                  <a:off x="10432975" y="5132893"/>
                  <a:ext cx="0" cy="394561"/>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p:nvPr/>
              </p:nvCxnSpPr>
              <p:spPr>
                <a:xfrm flipV="1">
                  <a:off x="10760339" y="5132893"/>
                  <a:ext cx="0" cy="394561"/>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b="0" dirty="0">
                      <a:solidFill>
                        <a:schemeClr val="tx1"/>
                      </a:solidFill>
                      <a:latin typeface="+mn-ea"/>
                      <a:ea typeface="+mn-ea"/>
                      <a:cs typeface="Segoe UI" panose="020B0502040204020203" pitchFamily="34" charset="0"/>
                    </a:rPr>
                    <a:t>下址字段</a:t>
                  </a:r>
                  <a:endParaRPr lang="zh-CN" altLang="en-US" sz="1705" b="0" dirty="0">
                    <a:solidFill>
                      <a:schemeClr val="tx1"/>
                    </a:solidFill>
                    <a:latin typeface="+mn-ea"/>
                    <a:ea typeface="+mn-ea"/>
                    <a:cs typeface="Segoe UI" panose="020B0502040204020203" pitchFamily="34" charset="0"/>
                  </a:endParaRPr>
                </a:p>
              </p:txBody>
            </p:sp>
            <p:cxnSp>
              <p:nvCxnSpPr>
                <p:cNvPr id="230" name="直接箭头连接符 229"/>
                <p:cNvCxnSpPr/>
                <p:nvPr/>
              </p:nvCxnSpPr>
              <p:spPr>
                <a:xfrm flipV="1">
                  <a:off x="11055642" y="5146068"/>
                  <a:ext cx="0" cy="394561"/>
                </a:xfrm>
                <a:prstGeom prst="straightConnector1">
                  <a:avLst/>
                </a:prstGeom>
                <a:ln w="1905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grpSp>
          <p:sp>
            <p:nvSpPr>
              <p:cNvPr id="220" name="矩形 219"/>
              <p:cNvSpPr/>
              <p:nvPr/>
            </p:nvSpPr>
            <p:spPr bwMode="auto">
              <a:xfrm>
                <a:off x="9031484" y="1972143"/>
                <a:ext cx="305508" cy="431103"/>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2917953" y="196438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2" name="矩形 221"/>
              <p:cNvSpPr/>
              <p:nvPr/>
            </p:nvSpPr>
            <p:spPr>
              <a:xfrm>
                <a:off x="2911682" y="1967789"/>
                <a:ext cx="7639626"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223" name="文本框 222"/>
              <p:cNvSpPr txBox="1"/>
              <p:nvPr/>
            </p:nvSpPr>
            <p:spPr>
              <a:xfrm>
                <a:off x="3636463" y="1316624"/>
                <a:ext cx="68640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DRE</a:t>
                </a:r>
                <a:r>
                  <a:rPr lang="en-US" altLang="zh-CN" baseline="-25000" dirty="0" err="1"/>
                  <a:t>out</a:t>
                </a:r>
                <a:endParaRPr lang="zh-CN" altLang="en-US" baseline="-25000" dirty="0"/>
              </a:p>
            </p:txBody>
          </p:sp>
          <p:cxnSp>
            <p:nvCxnSpPr>
              <p:cNvPr id="224" name="直接箭头连接符 223"/>
              <p:cNvCxnSpPr/>
              <p:nvPr/>
            </p:nvCxnSpPr>
            <p:spPr>
              <a:xfrm flipV="1">
                <a:off x="3988377"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262" name="矩形 261"/>
          <p:cNvSpPr/>
          <p:nvPr/>
        </p:nvSpPr>
        <p:spPr bwMode="auto">
          <a:xfrm>
            <a:off x="2433402" y="448181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cxnSp>
        <p:nvCxnSpPr>
          <p:cNvPr id="263" name="直接箭头连接符 262"/>
          <p:cNvCxnSpPr/>
          <p:nvPr/>
        </p:nvCxnSpPr>
        <p:spPr>
          <a:xfrm flipV="1">
            <a:off x="2586156" y="3943413"/>
            <a:ext cx="0" cy="540000"/>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64" name="文本框 263"/>
          <p:cNvSpPr txBox="1"/>
          <p:nvPr/>
        </p:nvSpPr>
        <p:spPr>
          <a:xfrm>
            <a:off x="2340561" y="3668880"/>
            <a:ext cx="497252"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smtClean="0"/>
              <a:t>imm</a:t>
            </a:r>
            <a:endParaRPr lang="zh-CN" altLang="en-US" baseline="-25000" dirty="0"/>
          </a:p>
        </p:txBody>
      </p:sp>
      <p:sp>
        <p:nvSpPr>
          <p:cNvPr id="265" name="矩形 264"/>
          <p:cNvSpPr/>
          <p:nvPr/>
        </p:nvSpPr>
        <p:spPr>
          <a:xfrm>
            <a:off x="5492423" y="929684"/>
            <a:ext cx="3175336"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混合表示法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65"/>
                                        </p:tgtEl>
                                        <p:attrNameLst>
                                          <p:attrName>style.visibility</p:attrName>
                                        </p:attrNameLst>
                                      </p:cBhvr>
                                      <p:to>
                                        <p:strVal val="visible"/>
                                      </p:to>
                                    </p:set>
                                    <p:animEffect transition="in" filter="blinds(vertical)">
                                      <p:cBhvr>
                                        <p:cTn id="12"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18" name="矩形 517"/>
          <p:cNvSpPr/>
          <p:nvPr/>
        </p:nvSpPr>
        <p:spPr>
          <a:xfrm>
            <a:off x="617583" y="995755"/>
            <a:ext cx="4912360"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微程序控制器的基本</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思想</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7" name="Text Box 3"/>
          <p:cNvSpPr txBox="1">
            <a:spLocks noChangeArrowheads="1"/>
          </p:cNvSpPr>
          <p:nvPr/>
        </p:nvSpPr>
        <p:spPr bwMode="auto">
          <a:xfrm>
            <a:off x="454686" y="4086915"/>
            <a:ext cx="10387486"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nSpc>
                <a:spcPct val="135000"/>
              </a:lnSpc>
            </a:pPr>
            <a:r>
              <a:rPr lang="zh-CN" altLang="en-US" sz="2400" dirty="0" smtClean="0">
                <a:latin typeface="+mn-ea"/>
                <a:ea typeface="+mn-ea"/>
              </a:rPr>
              <a:t>       </a:t>
            </a:r>
            <a:r>
              <a:rPr lang="zh-CN" altLang="en-US" sz="2200" dirty="0" smtClean="0">
                <a:solidFill>
                  <a:srgbClr val="9900CC"/>
                </a:solidFill>
                <a:latin typeface="+mn-ea"/>
                <a:ea typeface="+mn-ea"/>
                <a:sym typeface="Wingdings" panose="05000000000000000000" pitchFamily="2" charset="2"/>
              </a:rPr>
              <a:t></a:t>
            </a:r>
            <a:r>
              <a:rPr lang="zh-CN" altLang="en-US" sz="2400" dirty="0" smtClean="0">
                <a:latin typeface="+mn-ea"/>
                <a:ea typeface="+mn-ea"/>
              </a:rPr>
              <a:t>仿照程序设计方法，把每条</a:t>
            </a:r>
            <a:r>
              <a:rPr lang="zh-CN" altLang="en-US" sz="2400" dirty="0" smtClean="0">
                <a:solidFill>
                  <a:srgbClr val="3438F6"/>
                </a:solidFill>
                <a:latin typeface="+mn-ea"/>
                <a:ea typeface="+mn-ea"/>
              </a:rPr>
              <a:t>指令</a:t>
            </a:r>
            <a:r>
              <a:rPr lang="zh-CN" altLang="en-US" sz="2400" dirty="0" smtClean="0">
                <a:latin typeface="+mn-ea"/>
                <a:ea typeface="+mn-ea"/>
              </a:rPr>
              <a:t>所需的操作控制信号编写成</a:t>
            </a:r>
            <a:r>
              <a:rPr lang="zh-CN" altLang="en-US" sz="2400" dirty="0">
                <a:solidFill>
                  <a:srgbClr val="3438F6"/>
                </a:solidFill>
                <a:latin typeface="+mn-ea"/>
                <a:ea typeface="+mn-ea"/>
              </a:rPr>
              <a:t>微指令</a:t>
            </a:r>
            <a:r>
              <a:rPr lang="zh-CN" altLang="en-US" sz="2400" dirty="0" smtClean="0">
                <a:latin typeface="+mn-ea"/>
                <a:ea typeface="+mn-ea"/>
              </a:rPr>
              <a:t>，存放到只读存储器</a:t>
            </a:r>
            <a:r>
              <a:rPr lang="en-US" altLang="zh-CN" sz="2400" dirty="0" smtClean="0">
                <a:latin typeface="+mn-ea"/>
                <a:ea typeface="+mn-ea"/>
              </a:rPr>
              <a:t>(</a:t>
            </a:r>
            <a:r>
              <a:rPr lang="zh-CN" altLang="en-US" sz="2400" dirty="0" smtClean="0">
                <a:latin typeface="+mn-ea"/>
                <a:ea typeface="+mn-ea"/>
              </a:rPr>
              <a:t>控存</a:t>
            </a:r>
            <a:r>
              <a:rPr lang="en-US" altLang="zh-CN" sz="2400" dirty="0" smtClean="0">
                <a:latin typeface="+mn-ea"/>
                <a:ea typeface="+mn-ea"/>
              </a:rPr>
              <a:t>)</a:t>
            </a:r>
            <a:r>
              <a:rPr lang="zh-CN" altLang="en-US" sz="2400" dirty="0" smtClean="0">
                <a:latin typeface="+mn-ea"/>
                <a:ea typeface="+mn-ea"/>
              </a:rPr>
              <a:t>中。每条机器指令对应一段</a:t>
            </a:r>
            <a:r>
              <a:rPr lang="zh-CN" altLang="en-US" sz="2400" dirty="0">
                <a:solidFill>
                  <a:srgbClr val="3438F6"/>
                </a:solidFill>
                <a:latin typeface="+mn-ea"/>
                <a:ea typeface="+mn-ea"/>
              </a:rPr>
              <a:t>微程序</a:t>
            </a:r>
            <a:r>
              <a:rPr lang="zh-CN" altLang="en-US" sz="2400" dirty="0" smtClean="0">
                <a:latin typeface="+mn-ea"/>
                <a:ea typeface="+mn-ea"/>
              </a:rPr>
              <a:t>，机器执行</a:t>
            </a:r>
            <a:r>
              <a:rPr lang="zh-CN" altLang="en-US" sz="2400" dirty="0">
                <a:solidFill>
                  <a:srgbClr val="3438F6"/>
                </a:solidFill>
                <a:latin typeface="+mn-ea"/>
                <a:ea typeface="+mn-ea"/>
              </a:rPr>
              <a:t>程序</a:t>
            </a:r>
            <a:r>
              <a:rPr lang="zh-CN" altLang="en-US" sz="2400" dirty="0" smtClean="0">
                <a:latin typeface="+mn-ea"/>
                <a:ea typeface="+mn-ea"/>
              </a:rPr>
              <a:t>时依次读出指令所对应的微指令</a:t>
            </a:r>
            <a:r>
              <a:rPr lang="en-US" altLang="zh-CN" sz="2400" dirty="0" smtClean="0">
                <a:latin typeface="+mn-ea"/>
                <a:ea typeface="+mn-ea"/>
              </a:rPr>
              <a:t>,</a:t>
            </a:r>
            <a:r>
              <a:rPr lang="zh-CN" altLang="en-US" sz="2400" dirty="0" smtClean="0">
                <a:latin typeface="+mn-ea"/>
                <a:ea typeface="+mn-ea"/>
              </a:rPr>
              <a:t>执行其中的微操作</a:t>
            </a:r>
            <a:r>
              <a:rPr lang="en-US" altLang="zh-CN" sz="2400" dirty="0" smtClean="0">
                <a:latin typeface="+mn-ea"/>
                <a:ea typeface="+mn-ea"/>
              </a:rPr>
              <a:t>,</a:t>
            </a:r>
            <a:r>
              <a:rPr lang="zh-CN" altLang="en-US" sz="2400" dirty="0" smtClean="0">
                <a:latin typeface="+mn-ea"/>
                <a:ea typeface="+mn-ea"/>
              </a:rPr>
              <a:t>从而完成指令的功能。</a:t>
            </a:r>
            <a:endParaRPr lang="en-US" altLang="zh-CN" sz="2400" dirty="0" smtClean="0">
              <a:latin typeface="+mn-ea"/>
              <a:ea typeface="+mn-ea"/>
            </a:endParaRPr>
          </a:p>
        </p:txBody>
      </p:sp>
      <p:sp>
        <p:nvSpPr>
          <p:cNvPr id="8" name="矩形 7"/>
          <p:cNvSpPr/>
          <p:nvPr/>
        </p:nvSpPr>
        <p:spPr>
          <a:xfrm>
            <a:off x="1074395" y="2865420"/>
            <a:ext cx="4303147" cy="461665"/>
          </a:xfrm>
          <a:prstGeom prst="rect">
            <a:avLst/>
          </a:prstGeom>
        </p:spPr>
        <p:txBody>
          <a:bodyPr wrap="square">
            <a:spAutoFit/>
          </a:bodyPr>
          <a:lstStyle/>
          <a:p>
            <a:pPr>
              <a:spcBef>
                <a:spcPct val="50000"/>
              </a:spcBef>
            </a:pPr>
            <a:r>
              <a:rPr lang="zh-CN" altLang="en-US" sz="2200" dirty="0">
                <a:solidFill>
                  <a:srgbClr val="9900CC"/>
                </a:solidFill>
                <a:latin typeface="+mn-ea"/>
                <a:sym typeface="Wingdings" panose="05000000000000000000" pitchFamily="2" charset="2"/>
              </a:rPr>
              <a:t></a:t>
            </a:r>
            <a:r>
              <a:rPr lang="zh-CN" altLang="en-US" sz="2400" dirty="0" smtClean="0">
                <a:latin typeface="+mn-ea"/>
              </a:rPr>
              <a:t>微程序控制器采用存储逻辑；</a:t>
            </a:r>
            <a:endParaRPr lang="zh-CN" altLang="en-US" sz="2400" dirty="0">
              <a:latin typeface="+mn-ea"/>
            </a:endParaRPr>
          </a:p>
        </p:txBody>
      </p:sp>
      <p:pic>
        <p:nvPicPr>
          <p:cNvPr id="9" name="图片 8"/>
          <p:cNvPicPr>
            <a:picLocks noChangeAspect="1"/>
          </p:cNvPicPr>
          <p:nvPr/>
        </p:nvPicPr>
        <p:blipFill>
          <a:blip r:embed="rId1"/>
          <a:stretch>
            <a:fillRect/>
          </a:stretch>
        </p:blipFill>
        <p:spPr>
          <a:xfrm>
            <a:off x="6300270" y="1696733"/>
            <a:ext cx="3887146" cy="2212425"/>
          </a:xfrm>
          <a:prstGeom prst="rect">
            <a:avLst/>
          </a:prstGeom>
        </p:spPr>
      </p:pic>
      <p:sp>
        <p:nvSpPr>
          <p:cNvPr id="10" name="矩形 9"/>
          <p:cNvSpPr/>
          <p:nvPr/>
        </p:nvSpPr>
        <p:spPr>
          <a:xfrm>
            <a:off x="1074395" y="3540922"/>
            <a:ext cx="4455548" cy="461665"/>
          </a:xfrm>
          <a:prstGeom prst="rect">
            <a:avLst/>
          </a:prstGeom>
        </p:spPr>
        <p:txBody>
          <a:bodyPr wrap="square">
            <a:spAutoFit/>
          </a:bodyPr>
          <a:lstStyle/>
          <a:p>
            <a:pPr>
              <a:spcBef>
                <a:spcPct val="50000"/>
              </a:spcBef>
            </a:pPr>
            <a:r>
              <a:rPr lang="zh-CN" altLang="en-US" sz="2200" dirty="0" smtClean="0">
                <a:solidFill>
                  <a:srgbClr val="9900CC"/>
                </a:solidFill>
                <a:latin typeface="+mn-ea"/>
                <a:sym typeface="Wingdings" panose="05000000000000000000" pitchFamily="2" charset="2"/>
              </a:rPr>
              <a:t></a:t>
            </a:r>
            <a:r>
              <a:rPr lang="zh-CN" altLang="en-US" sz="2400" dirty="0">
                <a:latin typeface="+mn-ea"/>
                <a:sym typeface="Wingdings" panose="05000000000000000000" pitchFamily="2" charset="2"/>
              </a:rPr>
              <a:t>采用软件方法设计硬件的技术；</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vertic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680661" y="92968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6" name="矩形 15"/>
          <p:cNvSpPr/>
          <p:nvPr/>
        </p:nvSpPr>
        <p:spPr>
          <a:xfrm>
            <a:off x="5492423" y="929684"/>
            <a:ext cx="3175336"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混合表示法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7" name="矩形 16"/>
          <p:cNvSpPr/>
          <p:nvPr/>
        </p:nvSpPr>
        <p:spPr>
          <a:xfrm>
            <a:off x="710999" y="1787145"/>
            <a:ext cx="3955600" cy="461665"/>
          </a:xfrm>
          <a:prstGeom prst="rect">
            <a:avLst/>
          </a:prstGeom>
          <a:ln>
            <a:solidFill>
              <a:srgbClr val="3438F6"/>
            </a:solidFill>
          </a:ln>
        </p:spPr>
        <p:txBody>
          <a:bodyPr wrap="square">
            <a:spAutoFit/>
          </a:bodyPr>
          <a:lstStyle/>
          <a:p>
            <a:pPr>
              <a:buClr>
                <a:srgbClr val="FFC000"/>
              </a:buClr>
            </a:pPr>
            <a:r>
              <a:rPr lang="zh-CN" altLang="en-US" sz="2300" dirty="0" smtClean="0">
                <a:sym typeface="Wingdings" panose="05000000000000000000" pitchFamily="2" charset="2"/>
              </a:rPr>
              <a:t>如何准确判断互斥性微命</a:t>
            </a:r>
            <a:r>
              <a:rPr lang="en-US" altLang="zh-CN" sz="2300" dirty="0" smtClean="0">
                <a:sym typeface="Wingdings" panose="05000000000000000000" pitchFamily="2" charset="2"/>
              </a:rPr>
              <a:t>?</a:t>
            </a:r>
            <a:endParaRPr lang="zh-CN" altLang="en-US" sz="2300" dirty="0">
              <a:sym typeface="Arial" panose="020B0604020202020204" pitchFamily="34" charset="0"/>
            </a:endParaRPr>
          </a:p>
        </p:txBody>
      </p:sp>
      <p:pic>
        <p:nvPicPr>
          <p:cNvPr id="2" name="图片 1"/>
          <p:cNvPicPr>
            <a:picLocks noChangeAspect="1"/>
          </p:cNvPicPr>
          <p:nvPr/>
        </p:nvPicPr>
        <p:blipFill>
          <a:blip r:embed="rId1"/>
          <a:stretch>
            <a:fillRect/>
          </a:stretch>
        </p:blipFill>
        <p:spPr>
          <a:xfrm>
            <a:off x="7172841" y="1554003"/>
            <a:ext cx="4373889" cy="3303301"/>
          </a:xfrm>
          <a:prstGeom prst="rect">
            <a:avLst/>
          </a:prstGeom>
        </p:spPr>
      </p:pic>
      <p:graphicFrame>
        <p:nvGraphicFramePr>
          <p:cNvPr id="14" name="表格 13"/>
          <p:cNvGraphicFramePr>
            <a:graphicFrameLocks noGrp="1"/>
          </p:cNvGraphicFramePr>
          <p:nvPr/>
        </p:nvGraphicFramePr>
        <p:xfrm>
          <a:off x="617583" y="3686056"/>
          <a:ext cx="2465195" cy="1262015"/>
        </p:xfrm>
        <a:graphic>
          <a:graphicData uri="http://schemas.openxmlformats.org/drawingml/2006/table">
            <a:tbl>
              <a:tblPr firstRow="1" bandRow="1">
                <a:tableStyleId>{5C22544A-7EE6-4342-B048-85BDC9FD1C3A}</a:tableStyleId>
              </a:tblPr>
              <a:tblGrid>
                <a:gridCol w="653142"/>
                <a:gridCol w="1812053"/>
              </a:tblGrid>
              <a:tr h="349115">
                <a:tc>
                  <a:txBody>
                    <a:bodyPr/>
                    <a:lstStyle/>
                    <a:p>
                      <a:pPr algn="l"/>
                      <a:r>
                        <a:rPr lang="en-US" altLang="zh-CN" sz="1400" b="1" dirty="0">
                          <a:solidFill>
                            <a:schemeClr val="accent6"/>
                          </a:solidFill>
                          <a:effectLst>
                            <a:outerShdw blurRad="38100" dist="38100" dir="2700000" algn="tl">
                              <a:srgbClr val="000000">
                                <a:alpha val="43137"/>
                              </a:srgbClr>
                            </a:outerShdw>
                          </a:effectLst>
                          <a:latin typeface="+mn-ea"/>
                          <a:ea typeface="+mn-ea"/>
                        </a:rPr>
                        <a:t>T1</a:t>
                      </a:r>
                      <a:endParaRPr lang="zh-CN" altLang="en-US" sz="14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2919">
                <a:tc>
                  <a:txBody>
                    <a:bodyPr/>
                    <a:lstStyle/>
                    <a:p>
                      <a:pPr algn="l"/>
                      <a:r>
                        <a:rPr lang="en-US" altLang="zh-CN" sz="1400" b="1" dirty="0">
                          <a:solidFill>
                            <a:schemeClr val="accent6"/>
                          </a:solidFill>
                          <a:effectLst>
                            <a:outerShdw blurRad="38100" dist="38100" dir="2700000" algn="tl">
                              <a:srgbClr val="000000">
                                <a:alpha val="43137"/>
                              </a:srgbClr>
                            </a:outerShdw>
                          </a:effectLst>
                          <a:latin typeface="+mn-ea"/>
                          <a:ea typeface="+mn-ea"/>
                        </a:rPr>
                        <a:t>T2</a:t>
                      </a:r>
                      <a:endParaRPr lang="zh-CN" altLang="en-US" sz="14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+4</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2784">
                <a:tc>
                  <a:txBody>
                    <a:bodyPr/>
                    <a:lstStyle/>
                    <a:p>
                      <a:pPr algn="l"/>
                      <a:r>
                        <a:rPr lang="en-US" altLang="zh-CN" sz="1400" b="1" dirty="0">
                          <a:solidFill>
                            <a:schemeClr val="accent6"/>
                          </a:solidFill>
                          <a:effectLst>
                            <a:outerShdw blurRad="38100" dist="38100" dir="2700000" algn="tl">
                              <a:srgbClr val="000000">
                                <a:alpha val="43137"/>
                              </a:srgbClr>
                            </a:outerShdw>
                          </a:effectLst>
                          <a:latin typeface="+mn-ea"/>
                          <a:ea typeface="+mn-ea"/>
                        </a:rPr>
                        <a:t>T3</a:t>
                      </a:r>
                      <a:endParaRPr lang="zh-CN" altLang="en-US" sz="14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dirty="0" err="1">
                          <a:solidFill>
                            <a:schemeClr val="tx1"/>
                          </a:solidFill>
                          <a:latin typeface="+mn-ea"/>
                          <a:ea typeface="+mn-ea"/>
                        </a:rPr>
                        <a:t>DRE</a:t>
                      </a:r>
                      <a:r>
                        <a:rPr lang="en-US" altLang="zh-CN" sz="1400" b="1" baseline="-25000" dirty="0" err="1">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19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accent6"/>
                          </a:solidFill>
                          <a:effectLst>
                            <a:outerShdw blurRad="38100" dist="38100" dir="2700000" algn="tl">
                              <a:srgbClr val="000000">
                                <a:alpha val="43137"/>
                              </a:srgbClr>
                            </a:outerShdw>
                          </a:effectLst>
                          <a:latin typeface="+mn-ea"/>
                          <a:ea typeface="+mn-ea"/>
                        </a:rPr>
                        <a:t>T4</a:t>
                      </a:r>
                      <a:endParaRPr lang="zh-CN" altLang="en-US" sz="14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IR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表格 14"/>
          <p:cNvGraphicFramePr>
            <a:graphicFrameLocks noGrp="1"/>
          </p:cNvGraphicFramePr>
          <p:nvPr/>
        </p:nvGraphicFramePr>
        <p:xfrm>
          <a:off x="617583" y="4958403"/>
          <a:ext cx="10897731" cy="1537678"/>
        </p:xfrm>
        <a:graphic>
          <a:graphicData uri="http://schemas.openxmlformats.org/drawingml/2006/table">
            <a:tbl>
              <a:tblPr firstRow="1" bandRow="1">
                <a:tableStyleId>{5C22544A-7EE6-4342-B048-85BDC9FD1C3A}</a:tableStyleId>
              </a:tblPr>
              <a:tblGrid>
                <a:gridCol w="662130"/>
                <a:gridCol w="1793247"/>
                <a:gridCol w="1885877"/>
                <a:gridCol w="2563586"/>
                <a:gridCol w="1993900"/>
                <a:gridCol w="1998991"/>
              </a:tblGrid>
              <a:tr h="273082">
                <a:tc>
                  <a:txBody>
                    <a:bodyPr/>
                    <a:lstStyle/>
                    <a:p>
                      <a:pPr algn="l"/>
                      <a:r>
                        <a:rPr lang="en-US" altLang="zh-CN" sz="1400" b="1" dirty="0">
                          <a:solidFill>
                            <a:srgbClr val="9900CC"/>
                          </a:solidFill>
                          <a:latin typeface="+mn-ea"/>
                          <a:ea typeface="+mn-ea"/>
                          <a:cs typeface="Segoe UI Black" panose="020B0A02040204020203" pitchFamily="34" charset="0"/>
                        </a:rPr>
                        <a:t>T1</a:t>
                      </a:r>
                      <a:endParaRPr lang="zh-CN" altLang="en-US" sz="14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4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4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20">
                <a:tc>
                  <a:txBody>
                    <a:bodyPr/>
                    <a:lstStyle/>
                    <a:p>
                      <a:pPr algn="l"/>
                      <a:r>
                        <a:rPr lang="en-US" altLang="zh-CN" sz="1400" b="1" dirty="0">
                          <a:solidFill>
                            <a:srgbClr val="9900CC"/>
                          </a:solidFill>
                          <a:latin typeface="+mn-ea"/>
                          <a:ea typeface="+mn-ea"/>
                          <a:cs typeface="Segoe UI Black" panose="020B0A02040204020203" pitchFamily="34" charset="0"/>
                        </a:rPr>
                        <a:t>T2</a:t>
                      </a:r>
                      <a:endParaRPr lang="zh-CN" altLang="en-US" sz="14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smtClean="0">
                          <a:solidFill>
                            <a:schemeClr val="tx1"/>
                          </a:solidFill>
                          <a:latin typeface="+mn-ea"/>
                          <a:ea typeface="+mn-ea"/>
                        </a:rPr>
                        <a:t>IR(I)</a:t>
                      </a:r>
                      <a:r>
                        <a:rPr lang="en-US" altLang="zh-CN" sz="1400" b="1" baseline="-25000" dirty="0" smtClean="0">
                          <a:solidFill>
                            <a:schemeClr val="tx1"/>
                          </a:solidFill>
                          <a:latin typeface="+mn-ea"/>
                          <a:ea typeface="+mn-ea"/>
                        </a:rPr>
                        <a:t>out</a:t>
                      </a:r>
                      <a:r>
                        <a:rPr lang="en-US" altLang="zh-CN" sz="1400" b="1" dirty="0" smtClean="0">
                          <a:solidFill>
                            <a:schemeClr val="tx1"/>
                          </a:solidFill>
                          <a:latin typeface="+mn-ea"/>
                          <a:ea typeface="+mn-ea"/>
                        </a:rPr>
                        <a:t>, </a:t>
                      </a:r>
                      <a:r>
                        <a:rPr lang="en-US" altLang="zh-CN" sz="1400" b="1" dirty="0" smtClean="0">
                          <a:solidFill>
                            <a:srgbClr val="FF0000"/>
                          </a:solidFill>
                          <a:latin typeface="+mn-ea"/>
                          <a:ea typeface="+mn-ea"/>
                        </a:rPr>
                        <a:t>A</a:t>
                      </a:r>
                      <a:r>
                        <a:rPr lang="en-US" altLang="zh-CN" sz="1400" b="1" dirty="0" smtClean="0">
                          <a:solidFill>
                            <a:schemeClr val="tx1"/>
                          </a:solidFill>
                          <a:latin typeface="+mn-ea"/>
                          <a:ea typeface="+mn-ea"/>
                        </a:rPr>
                        <a:t>, ADD</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smtClean="0">
                          <a:solidFill>
                            <a:schemeClr val="tx1"/>
                          </a:solidFill>
                          <a:latin typeface="+mn-ea"/>
                          <a:ea typeface="+mn-ea"/>
                        </a:rPr>
                        <a:t>IR(I)</a:t>
                      </a:r>
                      <a:r>
                        <a:rPr lang="en-US" altLang="zh-CN" sz="1400" b="1" baseline="-25000" dirty="0" err="1" smtClean="0">
                          <a:solidFill>
                            <a:schemeClr val="tx1"/>
                          </a:solidFill>
                          <a:latin typeface="+mn-ea"/>
                          <a:ea typeface="+mn-ea"/>
                        </a:rPr>
                        <a:t>out</a:t>
                      </a:r>
                      <a:r>
                        <a:rPr lang="en-US" altLang="zh-CN" sz="1400" b="1" dirty="0" err="1" smtClean="0">
                          <a:solidFill>
                            <a:schemeClr val="tx1"/>
                          </a:solidFill>
                          <a:latin typeface="+mn-ea"/>
                          <a:ea typeface="+mn-ea"/>
                        </a:rPr>
                        <a:t>,</a:t>
                      </a:r>
                      <a:r>
                        <a:rPr lang="en-US" altLang="zh-CN" sz="1400" b="1" dirty="0" err="1" smtClean="0">
                          <a:solidFill>
                            <a:srgbClr val="FF0000"/>
                          </a:solidFill>
                          <a:latin typeface="+mn-ea"/>
                          <a:ea typeface="+mn-ea"/>
                        </a:rPr>
                        <a:t>A</a:t>
                      </a:r>
                      <a:r>
                        <a:rPr lang="en-US" altLang="zh-CN" sz="1400" b="1" dirty="0" smtClean="0">
                          <a:solidFill>
                            <a:schemeClr val="tx1"/>
                          </a:solidFill>
                          <a:latin typeface="+mn-ea"/>
                          <a:ea typeface="+mn-ea"/>
                        </a:rPr>
                        <a:t>, </a:t>
                      </a:r>
                      <a:r>
                        <a:rPr lang="en-US" altLang="zh-CN" sz="1400" b="1" dirty="0">
                          <a:solidFill>
                            <a:schemeClr val="tx1"/>
                          </a:solidFill>
                          <a:latin typeface="+mn-ea"/>
                          <a:ea typeface="+mn-ea"/>
                        </a:rPr>
                        <a:t>ADD</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baseline="0" dirty="0">
                          <a:solidFill>
                            <a:schemeClr val="tx1"/>
                          </a:solidFill>
                          <a:latin typeface="+mn-ea"/>
                          <a:ea typeface="+mn-ea"/>
                        </a:rPr>
                        <a:t>, </a:t>
                      </a:r>
                      <a:r>
                        <a:rPr lang="en-US" altLang="zh-CN" sz="1400" b="1" baseline="0" dirty="0" err="1">
                          <a:solidFill>
                            <a:schemeClr val="tx1"/>
                          </a:solidFill>
                          <a:latin typeface="+mn-ea"/>
                          <a:ea typeface="+mn-ea"/>
                        </a:rPr>
                        <a:t>Rs</a:t>
                      </a:r>
                      <a:r>
                        <a:rPr lang="en-US" altLang="zh-CN" sz="1400" b="1" baseline="0" dirty="0">
                          <a:solidFill>
                            <a:schemeClr val="tx1"/>
                          </a:solidFill>
                          <a:latin typeface="+mn-ea"/>
                          <a:ea typeface="+mn-ea"/>
                        </a:rPr>
                        <a:t>/</a:t>
                      </a:r>
                      <a:r>
                        <a:rPr lang="en-US" altLang="zh-CN" sz="1400" b="1" baseline="0" dirty="0" err="1">
                          <a:solidFill>
                            <a:schemeClr val="tx1"/>
                          </a:solidFill>
                          <a:latin typeface="+mn-ea"/>
                          <a:ea typeface="+mn-ea"/>
                        </a:rPr>
                        <a:t>Rt</a:t>
                      </a:r>
                      <a:r>
                        <a:rPr lang="en-US" altLang="zh-CN" sz="1400" b="1" baseline="0" dirty="0">
                          <a:solidFill>
                            <a:schemeClr val="tx1"/>
                          </a:solidFill>
                          <a:latin typeface="+mn-ea"/>
                          <a:ea typeface="+mn-ea"/>
                        </a:rPr>
                        <a:t>, </a:t>
                      </a:r>
                      <a:r>
                        <a:rPr lang="en-US" altLang="zh-CN" sz="1400" b="1" dirty="0">
                          <a:solidFill>
                            <a:schemeClr val="tx1"/>
                          </a:solidFill>
                          <a:latin typeface="+mn-ea"/>
                          <a:ea typeface="+mn-ea"/>
                        </a:rPr>
                        <a:t>SUB, </a:t>
                      </a:r>
                      <a:r>
                        <a:rPr lang="en-US" altLang="zh-CN" sz="1400" b="1" dirty="0" err="1">
                          <a:solidFill>
                            <a:schemeClr val="tx1"/>
                          </a:solidFill>
                          <a:latin typeface="+mn-ea"/>
                          <a:ea typeface="+mn-ea"/>
                        </a:rPr>
                        <a:t>PSW</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4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40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2102">
                <a:tc>
                  <a:txBody>
                    <a:bodyPr/>
                    <a:lstStyle/>
                    <a:p>
                      <a:pPr algn="l"/>
                      <a:r>
                        <a:rPr lang="en-US" altLang="zh-CN" sz="1400" b="1" dirty="0">
                          <a:solidFill>
                            <a:srgbClr val="0000FF"/>
                          </a:solidFill>
                          <a:latin typeface="+mn-ea"/>
                          <a:ea typeface="+mn-ea"/>
                          <a:cs typeface="Segoe UI Black" panose="020B0A02040204020203" pitchFamily="34" charset="0"/>
                        </a:rPr>
                        <a:t>T1</a:t>
                      </a:r>
                      <a:endParaRPr lang="zh-CN" altLang="en-US" sz="14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X</a:t>
                      </a:r>
                      <a:r>
                        <a:rPr lang="en-US" altLang="zh-CN" sz="1400" b="1" baseline="-25000" dirty="0">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a:solidFill>
                            <a:schemeClr val="tx1"/>
                          </a:solidFill>
                          <a:latin typeface="+mn-ea"/>
                          <a:ea typeface="+mn-ea"/>
                        </a:rPr>
                        <a:t>R</a:t>
                      </a:r>
                      <a:r>
                        <a:rPr lang="en-US" altLang="zh-CN" sz="1400" b="1" baseline="-25000">
                          <a:solidFill>
                            <a:schemeClr val="tx1"/>
                          </a:solidFill>
                          <a:latin typeface="+mn-ea"/>
                          <a:ea typeface="+mn-ea"/>
                        </a:rPr>
                        <a:t>out </a:t>
                      </a:r>
                      <a:r>
                        <a:rPr lang="en-US" altLang="zh-CN" sz="1400" b="1">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305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rgbClr val="0000FF"/>
                          </a:solidFill>
                          <a:latin typeface="+mn-ea"/>
                          <a:ea typeface="+mn-ea"/>
                          <a:cs typeface="Segoe UI Black" panose="020B0A02040204020203" pitchFamily="34" charset="0"/>
                        </a:rPr>
                        <a:t>T2</a:t>
                      </a:r>
                      <a:endParaRPr lang="zh-CN" altLang="en-US" sz="14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mn-ea"/>
                          <a:ea typeface="+mn-ea"/>
                        </a:rPr>
                        <a:t>DRE</a:t>
                      </a:r>
                      <a:r>
                        <a:rPr lang="en-US" altLang="zh-CN" sz="1400" b="1" baseline="-25000">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R</a:t>
                      </a:r>
                      <a:r>
                        <a:rPr lang="en-US" altLang="zh-CN" sz="1400" b="1" baseline="-25000" dirty="0">
                          <a:solidFill>
                            <a:schemeClr val="tx1"/>
                          </a:solidFill>
                          <a:latin typeface="+mn-ea"/>
                          <a:ea typeface="+mn-ea"/>
                        </a:rPr>
                        <a:t>out</a:t>
                      </a:r>
                      <a:r>
                        <a:rPr lang="en-US" altLang="zh-CN" sz="1400" b="1" baseline="0" dirty="0">
                          <a:solidFill>
                            <a:schemeClr val="tx1"/>
                          </a:solidFill>
                          <a:latin typeface="+mn-ea"/>
                          <a:ea typeface="+mn-ea"/>
                        </a:rPr>
                        <a:t>, </a:t>
                      </a:r>
                      <a:r>
                        <a:rPr lang="en-US" altLang="zh-CN" sz="1400" b="1" baseline="0" dirty="0" err="1">
                          <a:solidFill>
                            <a:schemeClr val="tx1"/>
                          </a:solidFill>
                          <a:latin typeface="+mn-ea"/>
                          <a:ea typeface="+mn-ea"/>
                        </a:rPr>
                        <a:t>Rs</a:t>
                      </a:r>
                      <a:r>
                        <a:rPr lang="en-US" altLang="zh-CN" sz="1400" b="1" baseline="0" dirty="0">
                          <a:solidFill>
                            <a:schemeClr val="tx1"/>
                          </a:solidFill>
                          <a:latin typeface="+mn-ea"/>
                          <a:ea typeface="+mn-ea"/>
                        </a:rPr>
                        <a:t>/</a:t>
                      </a:r>
                      <a:r>
                        <a:rPr lang="en-US" altLang="zh-CN" sz="1400" b="1" baseline="0" dirty="0" err="1">
                          <a:solidFill>
                            <a:schemeClr val="tx1"/>
                          </a:solidFill>
                          <a:latin typeface="+mn-ea"/>
                          <a:ea typeface="+mn-ea"/>
                        </a:rPr>
                        <a:t>Rt</a:t>
                      </a:r>
                      <a:r>
                        <a:rPr lang="en-US" altLang="zh-CN" sz="1400" b="1" baseline="0" dirty="0">
                          <a:solidFill>
                            <a:schemeClr val="tx1"/>
                          </a:solidFill>
                          <a:latin typeface="+mn-ea"/>
                          <a:ea typeface="+mn-ea"/>
                        </a:rPr>
                        <a:t>, </a:t>
                      </a:r>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IR(A)</a:t>
                      </a:r>
                      <a:r>
                        <a:rPr lang="en-US" altLang="zh-CN" sz="1400" b="1" baseline="-25000" dirty="0">
                          <a:solidFill>
                            <a:schemeClr val="tx1"/>
                          </a:solidFill>
                          <a:latin typeface="+mn-ea"/>
                          <a:ea typeface="+mn-ea"/>
                        </a:rPr>
                        <a:t>out</a:t>
                      </a:r>
                      <a:r>
                        <a:rPr lang="en-US" altLang="zh-CN" sz="1400" b="1" baseline="0" dirty="0">
                          <a:solidFill>
                            <a:schemeClr val="tx1"/>
                          </a:solidFill>
                          <a:latin typeface="+mn-ea"/>
                          <a:ea typeface="+mn-ea"/>
                        </a:rPr>
                        <a:t>, </a:t>
                      </a:r>
                      <a:r>
                        <a:rPr lang="en-US" altLang="zh-CN" sz="1400" b="1" baseline="0" dirty="0" err="1" smtClean="0">
                          <a:solidFill>
                            <a:schemeClr val="tx1"/>
                          </a:solidFill>
                          <a:latin typeface="+mn-ea"/>
                          <a:ea typeface="+mn-ea"/>
                        </a:rPr>
                        <a:t>imm</a:t>
                      </a:r>
                      <a:r>
                        <a:rPr lang="en-US" altLang="zh-CN" sz="1400" b="1" baseline="0" dirty="0" smtClean="0">
                          <a:solidFill>
                            <a:schemeClr val="tx1"/>
                          </a:solidFill>
                          <a:latin typeface="+mn-ea"/>
                          <a:ea typeface="+mn-ea"/>
                        </a:rPr>
                        <a:t>, ADD</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dirty="0" err="1">
                          <a:solidFill>
                            <a:schemeClr val="tx1"/>
                          </a:solidFill>
                          <a:latin typeface="+mn-ea"/>
                          <a:ea typeface="+mn-ea"/>
                        </a:rPr>
                        <a:t>Rs</a:t>
                      </a:r>
                      <a:r>
                        <a:rPr lang="en-US" altLang="zh-CN" sz="1400" b="1" baseline="0" dirty="0">
                          <a:solidFill>
                            <a:schemeClr val="tx1"/>
                          </a:solidFill>
                          <a:latin typeface="+mn-ea"/>
                          <a:ea typeface="+mn-ea"/>
                        </a:rPr>
                        <a:t>/</a:t>
                      </a:r>
                      <a:r>
                        <a:rPr lang="en-US" altLang="zh-CN" sz="1400" b="1" baseline="0" dirty="0" err="1">
                          <a:solidFill>
                            <a:schemeClr val="tx1"/>
                          </a:solidFill>
                          <a:latin typeface="+mn-ea"/>
                          <a:ea typeface="+mn-ea"/>
                        </a:rPr>
                        <a:t>Rt</a:t>
                      </a:r>
                      <a:r>
                        <a:rPr lang="en-US" altLang="zh-CN" sz="1400" b="1" baseline="0" dirty="0">
                          <a:solidFill>
                            <a:schemeClr val="tx1"/>
                          </a:solidFill>
                          <a:latin typeface="+mn-ea"/>
                          <a:ea typeface="+mn-ea"/>
                        </a:rPr>
                        <a:t>, R</a:t>
                      </a:r>
                      <a:r>
                        <a:rPr lang="en-US" altLang="zh-CN" sz="1400" b="1" baseline="-25000" dirty="0">
                          <a:solidFill>
                            <a:schemeClr val="tx1"/>
                          </a:solidFill>
                          <a:latin typeface="+mn-ea"/>
                          <a:ea typeface="+mn-ea"/>
                        </a:rPr>
                        <a:t>out</a:t>
                      </a:r>
                      <a:r>
                        <a:rPr lang="en-US" altLang="zh-CN" sz="1400" b="1" baseline="0" dirty="0">
                          <a:solidFill>
                            <a:schemeClr val="tx1"/>
                          </a:solidFill>
                          <a:latin typeface="+mn-ea"/>
                          <a:ea typeface="+mn-ea"/>
                        </a:rPr>
                        <a:t>,</a:t>
                      </a:r>
                      <a:r>
                        <a:rPr lang="en-US" altLang="zh-CN" sz="1400" b="1" dirty="0">
                          <a:solidFill>
                            <a:schemeClr val="tx1"/>
                          </a:solidFill>
                          <a:latin typeface="+mn-ea"/>
                          <a:ea typeface="+mn-ea"/>
                        </a:rPr>
                        <a:t> ADD</a:t>
                      </a:r>
                      <a:r>
                        <a:rPr lang="en-US" altLang="zh-CN" sz="1400" b="1" baseline="0" dirty="0">
                          <a:solidFill>
                            <a:schemeClr val="tx1"/>
                          </a:solidFill>
                          <a:latin typeface="+mn-ea"/>
                          <a:ea typeface="+mn-ea"/>
                        </a:rPr>
                        <a:t> </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dirty="0">
                          <a:solidFill>
                            <a:schemeClr val="tx1"/>
                          </a:solidFill>
                          <a:latin typeface="+mn-ea"/>
                          <a:ea typeface="+mn-ea"/>
                        </a:rPr>
                        <a:t>IR(I)out </a:t>
                      </a:r>
                      <a:r>
                        <a:rPr lang="en-US" altLang="zh-CN" sz="1400" b="1" baseline="0" dirty="0" smtClean="0">
                          <a:solidFill>
                            <a:schemeClr val="tx1"/>
                          </a:solidFill>
                          <a:latin typeface="+mn-ea"/>
                          <a:ea typeface="+mn-ea"/>
                        </a:rPr>
                        <a:t>,A,</a:t>
                      </a:r>
                      <a:r>
                        <a:rPr lang="en-US" altLang="zh-CN" sz="1400" b="1" dirty="0" smtClean="0">
                          <a:solidFill>
                            <a:schemeClr val="tx1"/>
                          </a:solidFill>
                          <a:latin typeface="+mn-ea"/>
                          <a:ea typeface="+mn-ea"/>
                        </a:rPr>
                        <a:t> </a:t>
                      </a:r>
                      <a:r>
                        <a:rPr lang="en-US" altLang="zh-CN" sz="1400" b="1" dirty="0">
                          <a:solidFill>
                            <a:schemeClr val="tx1"/>
                          </a:solidFill>
                          <a:latin typeface="+mn-ea"/>
                          <a:ea typeface="+mn-ea"/>
                        </a:rPr>
                        <a:t>ADD</a:t>
                      </a:r>
                      <a:r>
                        <a:rPr lang="en-US" altLang="zh-CN" sz="1400" b="1" baseline="0" dirty="0">
                          <a:solidFill>
                            <a:schemeClr val="tx1"/>
                          </a:solidFill>
                          <a:latin typeface="+mn-ea"/>
                          <a:ea typeface="+mn-ea"/>
                        </a:rPr>
                        <a:t> </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112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rgbClr val="0000FF"/>
                          </a:solidFill>
                          <a:latin typeface="+mn-ea"/>
                          <a:ea typeface="+mn-ea"/>
                          <a:cs typeface="Segoe UI Black" panose="020B0A02040204020203" pitchFamily="34" charset="0"/>
                        </a:rPr>
                        <a:t>T3</a:t>
                      </a:r>
                      <a:endParaRPr lang="zh-CN" altLang="en-US" sz="14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a:solidFill>
                            <a:schemeClr val="tx1"/>
                          </a:solidFill>
                          <a:latin typeface="+mn-ea"/>
                          <a:ea typeface="+mn-ea"/>
                        </a:rPr>
                        <a:t>DRE</a:t>
                      </a:r>
                      <a:r>
                        <a:rPr lang="en-US" altLang="zh-CN" sz="1400" b="1" baseline="-25000">
                          <a:solidFill>
                            <a:schemeClr val="tx1"/>
                          </a:solidFill>
                          <a:latin typeface="+mn-ea"/>
                          <a:ea typeface="+mn-ea"/>
                        </a:rPr>
                        <a:t>out</a:t>
                      </a:r>
                      <a:r>
                        <a:rPr lang="en-US" altLang="zh-CN" sz="1400" b="1">
                          <a:solidFill>
                            <a:schemeClr val="tx1"/>
                          </a:solidFill>
                          <a:latin typeface="+mn-ea"/>
                          <a:ea typeface="+mn-ea"/>
                        </a:rPr>
                        <a:t>, Write</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dirty="0" err="1">
                          <a:solidFill>
                            <a:schemeClr val="tx1"/>
                          </a:solidFill>
                          <a:latin typeface="+mn-ea"/>
                          <a:ea typeface="+mn-ea"/>
                          <a:cs typeface="+mn-cs"/>
                        </a:rPr>
                        <a:t>Z</a:t>
                      </a:r>
                      <a:r>
                        <a:rPr lang="en-US" altLang="zh-CN" sz="1400" b="1" kern="1200" baseline="-25000" dirty="0" err="1">
                          <a:solidFill>
                            <a:schemeClr val="tx1"/>
                          </a:solidFill>
                          <a:latin typeface="+mn-ea"/>
                          <a:ea typeface="+mn-ea"/>
                          <a:cs typeface="+mn-cs"/>
                        </a:rPr>
                        <a:t>out</a:t>
                      </a:r>
                      <a:r>
                        <a:rPr lang="zh-CN" altLang="en-US" sz="1400" b="1" kern="1200" baseline="0" dirty="0" smtClean="0">
                          <a:solidFill>
                            <a:schemeClr val="tx1"/>
                          </a:solidFill>
                          <a:latin typeface="+mn-ea"/>
                          <a:ea typeface="+mn-ea"/>
                          <a:cs typeface="+mn-cs"/>
                        </a:rPr>
                        <a:t>，</a:t>
                      </a:r>
                      <a:r>
                        <a:rPr lang="en-US" altLang="zh-CN" sz="1400" b="1" kern="1200" baseline="0" dirty="0" err="1" smtClean="0">
                          <a:solidFill>
                            <a:schemeClr val="tx1"/>
                          </a:solidFill>
                          <a:latin typeface="+mn-ea"/>
                          <a:ea typeface="+mn-ea"/>
                          <a:cs typeface="+mn-cs"/>
                        </a:rPr>
                        <a:t>P</a:t>
                      </a:r>
                      <a:r>
                        <a:rPr lang="en-US" altLang="zh-CN" sz="1400" b="1" kern="1200" dirty="0" err="1" smtClean="0">
                          <a:solidFill>
                            <a:schemeClr val="tx1"/>
                          </a:solidFill>
                          <a:latin typeface="+mn-ea"/>
                          <a:ea typeface="+mn-ea"/>
                          <a:cs typeface="+mn-cs"/>
                        </a:rPr>
                        <a:t>C</a:t>
                      </a:r>
                      <a:r>
                        <a:rPr lang="en-US" altLang="zh-CN" sz="1400" b="1" kern="1200" baseline="-25000" dirty="0" err="1" smtClean="0">
                          <a:solidFill>
                            <a:schemeClr val="tx1"/>
                          </a:solidFill>
                          <a:latin typeface="+mn-ea"/>
                          <a:ea typeface="+mn-ea"/>
                          <a:cs typeface="+mn-cs"/>
                        </a:rPr>
                        <a:t>in</a:t>
                      </a:r>
                      <a:r>
                        <a:rPr lang="en-US" altLang="zh-CN" sz="1400" b="1" kern="1200" dirty="0" smtClean="0">
                          <a:solidFill>
                            <a:schemeClr val="tx1"/>
                          </a:solidFill>
                          <a:latin typeface="+mn-ea"/>
                          <a:ea typeface="+mn-ea"/>
                          <a:cs typeface="+mn-cs"/>
                        </a:rPr>
                        <a:t>=</a:t>
                      </a:r>
                      <a:r>
                        <a:rPr lang="en-US" altLang="zh-CN" sz="1400" b="1" kern="1200" dirty="0" err="1" smtClean="0">
                          <a:solidFill>
                            <a:schemeClr val="tx1"/>
                          </a:solidFill>
                          <a:latin typeface="+mn-ea"/>
                          <a:ea typeface="+mn-ea"/>
                          <a:cs typeface="+mn-cs"/>
                        </a:rPr>
                        <a:t>PSW.equal</a:t>
                      </a:r>
                      <a:endParaRPr lang="zh-CN" altLang="en-US" sz="14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R</a:t>
                      </a:r>
                      <a:r>
                        <a:rPr lang="en-US" altLang="zh-CN" sz="1400" b="1" baseline="-25000" dirty="0" err="1">
                          <a:solidFill>
                            <a:schemeClr val="tx1"/>
                          </a:solidFill>
                          <a:latin typeface="+mn-ea"/>
                          <a:ea typeface="+mn-ea"/>
                        </a:rPr>
                        <a:t>in</a:t>
                      </a:r>
                      <a:r>
                        <a:rPr lang="en-US" altLang="zh-CN" sz="1400" b="1" baseline="0" dirty="0">
                          <a:solidFill>
                            <a:schemeClr val="tx1"/>
                          </a:solidFill>
                          <a:latin typeface="+mn-ea"/>
                          <a:ea typeface="+mn-ea"/>
                        </a:rPr>
                        <a:t>, </a:t>
                      </a:r>
                      <a:r>
                        <a:rPr lang="en-US" altLang="zh-CN" sz="1400" b="1" baseline="0" dirty="0" err="1">
                          <a:solidFill>
                            <a:schemeClr val="tx1"/>
                          </a:solidFill>
                          <a:latin typeface="+mn-ea"/>
                          <a:ea typeface="+mn-ea"/>
                        </a:rPr>
                        <a:t>RegDst</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baseline="-25000" dirty="0">
                          <a:solidFill>
                            <a:schemeClr val="tx1"/>
                          </a:solidFill>
                          <a:latin typeface="+mn-ea"/>
                          <a:ea typeface="+mn-ea"/>
                        </a:rPr>
                        <a:t> </a:t>
                      </a:r>
                      <a:r>
                        <a:rPr lang="en-US" altLang="zh-CN" sz="1400" b="1" dirty="0">
                          <a:solidFill>
                            <a:schemeClr val="tx1"/>
                          </a:solidFill>
                          <a:latin typeface="+mn-ea"/>
                          <a:ea typeface="+mn-ea"/>
                        </a:rPr>
                        <a:t>, </a:t>
                      </a:r>
                      <a:r>
                        <a:rPr lang="en-US" altLang="zh-CN" sz="1400" b="1" dirty="0" err="1">
                          <a:solidFill>
                            <a:schemeClr val="tx1"/>
                          </a:solidFill>
                          <a:latin typeface="+mn-ea"/>
                          <a:ea typeface="+mn-ea"/>
                        </a:rPr>
                        <a:t>R</a:t>
                      </a:r>
                      <a:r>
                        <a:rPr lang="en-US" altLang="zh-CN" sz="1400" b="1" baseline="-25000" dirty="0" err="1">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680661" y="929684"/>
            <a:ext cx="527382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8.</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微命令编码</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编码表示法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9" name="Group 2"/>
          <p:cNvGraphicFramePr>
            <a:graphicFrameLocks noGrp="1"/>
          </p:cNvGraphicFramePr>
          <p:nvPr/>
        </p:nvGraphicFramePr>
        <p:xfrm>
          <a:off x="6444575" y="1602449"/>
          <a:ext cx="5048652" cy="3017628"/>
        </p:xfrm>
        <a:graphic>
          <a:graphicData uri="http://schemas.openxmlformats.org/drawingml/2006/table">
            <a:tbl>
              <a:tblPr/>
              <a:tblGrid>
                <a:gridCol w="951965"/>
                <a:gridCol w="380722"/>
                <a:gridCol w="406472"/>
                <a:gridCol w="420379"/>
                <a:gridCol w="437744"/>
                <a:gridCol w="437745"/>
                <a:gridCol w="398834"/>
                <a:gridCol w="418289"/>
                <a:gridCol w="418290"/>
                <a:gridCol w="408561"/>
                <a:gridCol w="369651"/>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1600" b="1" i="0" u="none" strike="noStrike" cap="none" normalizeH="0" baseline="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a:t>
                      </a:r>
                      <a:endParaRPr kumimoji="1" lang="en-US"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b</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c</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d</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e</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f</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g </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h</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i</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rPr>
                        <a:t> j</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42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1</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50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2</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186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3</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731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4</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76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5</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7676">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6</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25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rPr>
                        <a:t> </a:t>
                      </a: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7</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dirty="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8566">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1" u="none" strike="noStrike" cap="none" normalizeH="0" baseline="0" dirty="0" smtClean="0">
                          <a:ln>
                            <a:noFill/>
                          </a:ln>
                          <a:solidFill>
                            <a:schemeClr val="tx1"/>
                          </a:solidFill>
                          <a:effectLst/>
                          <a:latin typeface="+mn-ea"/>
                          <a:ea typeface="+mn-ea"/>
                          <a:sym typeface="Symbol" panose="05050102010706020507" pitchFamily="18" charset="2"/>
                        </a:rPr>
                        <a:t></a:t>
                      </a:r>
                      <a:r>
                        <a:rPr kumimoji="1" lang="en-US" altLang="zh-CN" sz="1600" b="0" i="0" u="none" strike="noStrike" cap="none" normalizeH="0" baseline="0" dirty="0" smtClean="0">
                          <a:ln>
                            <a:noFill/>
                          </a:ln>
                          <a:solidFill>
                            <a:schemeClr val="tx1"/>
                          </a:solidFill>
                          <a:effectLst/>
                          <a:latin typeface="+mn-ea"/>
                          <a:ea typeface="+mn-ea"/>
                        </a:rPr>
                        <a:t>I</a:t>
                      </a:r>
                      <a:r>
                        <a:rPr kumimoji="1" lang="en-US" altLang="zh-CN" sz="1600" b="0" i="0" u="none" strike="noStrike" cap="none" normalizeH="0" baseline="-25000" dirty="0" smtClean="0">
                          <a:ln>
                            <a:noFill/>
                          </a:ln>
                          <a:solidFill>
                            <a:schemeClr val="tx1"/>
                          </a:solidFill>
                          <a:effectLst/>
                          <a:latin typeface="+mn-ea"/>
                          <a:ea typeface="+mn-ea"/>
                        </a:rPr>
                        <a:t>8</a:t>
                      </a:r>
                      <a:endParaRPr kumimoji="1" lang="en-US" altLang="zh-CN" sz="1600" b="0" i="0" u="none" strike="noStrike" cap="none" normalizeH="0" baseline="-25000" dirty="0" smtClean="0">
                        <a:ln>
                          <a:noFill/>
                        </a:ln>
                        <a:solidFill>
                          <a:schemeClr val="tx1"/>
                        </a:solidFill>
                        <a:effectLst/>
                        <a:latin typeface="+mn-ea"/>
                        <a:ea typeface="+mn-ea"/>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rPr>
                        <a:t></a:t>
                      </a:r>
                      <a:endParaRPr kumimoji="1" lang="en-US" altLang="zh-CN" sz="1600" b="0" i="0" u="none" strike="noStrike" cap="none" normalizeH="0" baseline="0" smtClean="0">
                        <a:ln>
                          <a:noFill/>
                        </a:ln>
                        <a:solidFill>
                          <a:schemeClr val="tx1"/>
                        </a:solidFill>
                        <a:effectLst/>
                        <a:latin typeface="+mn-ea"/>
                        <a:ea typeface="+mn-ea"/>
                        <a:sym typeface="Symbol" panose="05050102010706020507" pitchFamily="18" charset="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smtClean="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1" name="组合 10"/>
          <p:cNvGrpSpPr/>
          <p:nvPr/>
        </p:nvGrpSpPr>
        <p:grpSpPr>
          <a:xfrm>
            <a:off x="6395935" y="1563537"/>
            <a:ext cx="1081075" cy="411871"/>
            <a:chOff x="2935144" y="2432431"/>
            <a:chExt cx="1081075" cy="411871"/>
          </a:xfrm>
        </p:grpSpPr>
        <p:cxnSp>
          <p:nvCxnSpPr>
            <p:cNvPr id="8" name="直接连接符 7"/>
            <p:cNvCxnSpPr/>
            <p:nvPr/>
          </p:nvCxnSpPr>
          <p:spPr>
            <a:xfrm>
              <a:off x="2986391" y="2480553"/>
              <a:ext cx="904673" cy="301558"/>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935144" y="2582692"/>
              <a:ext cx="622571" cy="261610"/>
            </a:xfrm>
            <a:prstGeom prst="rect">
              <a:avLst/>
            </a:prstGeom>
            <a:noFill/>
          </p:spPr>
          <p:txBody>
            <a:bodyPr wrap="square" rtlCol="0">
              <a:spAutoFit/>
            </a:bodyPr>
            <a:lstStyle/>
            <a:p>
              <a:r>
                <a:rPr lang="zh-CN" altLang="en-US" sz="1100" dirty="0" smtClean="0"/>
                <a:t>微指令</a:t>
              </a:r>
              <a:endParaRPr lang="zh-CN" altLang="en-US" sz="1100" dirty="0"/>
            </a:p>
          </p:txBody>
        </p:sp>
        <p:sp>
          <p:nvSpPr>
            <p:cNvPr id="13" name="文本框 12"/>
            <p:cNvSpPr txBox="1"/>
            <p:nvPr/>
          </p:nvSpPr>
          <p:spPr>
            <a:xfrm>
              <a:off x="3393648" y="2432431"/>
              <a:ext cx="622571" cy="261610"/>
            </a:xfrm>
            <a:prstGeom prst="rect">
              <a:avLst/>
            </a:prstGeom>
            <a:noFill/>
          </p:spPr>
          <p:txBody>
            <a:bodyPr wrap="square" rtlCol="0">
              <a:spAutoFit/>
            </a:bodyPr>
            <a:lstStyle/>
            <a:p>
              <a:r>
                <a:rPr lang="zh-CN" altLang="en-US" sz="1100" dirty="0" smtClean="0"/>
                <a:t>微命令</a:t>
              </a:r>
              <a:endParaRPr lang="zh-CN" altLang="en-US" sz="1100" dirty="0"/>
            </a:p>
          </p:txBody>
        </p:sp>
      </p:grpSp>
      <p:sp>
        <p:nvSpPr>
          <p:cNvPr id="16" name="矩形 15"/>
          <p:cNvSpPr/>
          <p:nvPr/>
        </p:nvSpPr>
        <p:spPr>
          <a:xfrm>
            <a:off x="5492423" y="929684"/>
            <a:ext cx="3175336"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 </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混合表示法</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17" name="矩形 16"/>
          <p:cNvSpPr/>
          <p:nvPr/>
        </p:nvSpPr>
        <p:spPr>
          <a:xfrm>
            <a:off x="791498" y="1811078"/>
            <a:ext cx="3955600" cy="46166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 </a:t>
            </a:r>
            <a:r>
              <a:rPr lang="zh-CN" altLang="en-US" sz="2300" dirty="0" smtClean="0">
                <a:sym typeface="Wingdings" panose="05000000000000000000" pitchFamily="2" charset="2"/>
              </a:rPr>
              <a:t>采用如图所示的判定表</a:t>
            </a:r>
            <a:endParaRPr lang="zh-CN" altLang="en-US" sz="2300" dirty="0">
              <a:sym typeface="Arial" panose="020B0604020202020204" pitchFamily="34" charset="0"/>
            </a:endParaRPr>
          </a:p>
        </p:txBody>
      </p:sp>
      <p:sp>
        <p:nvSpPr>
          <p:cNvPr id="18" name="矩形 17"/>
          <p:cNvSpPr/>
          <p:nvPr/>
        </p:nvSpPr>
        <p:spPr>
          <a:xfrm>
            <a:off x="791498" y="2400084"/>
            <a:ext cx="5239652" cy="446276"/>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 </a:t>
            </a:r>
            <a:r>
              <a:rPr lang="zh-CN" altLang="en-US" sz="2300" dirty="0" smtClean="0">
                <a:sym typeface="Wingdings" panose="05000000000000000000" pitchFamily="2" charset="2"/>
              </a:rPr>
              <a:t>你能从中找到哪些互斥性微命令吗？</a:t>
            </a:r>
            <a:endParaRPr lang="zh-CN" altLang="en-US" sz="2300" dirty="0">
              <a:sym typeface="Arial" panose="020B0604020202020204" pitchFamily="34" charset="0"/>
            </a:endParaRPr>
          </a:p>
        </p:txBody>
      </p:sp>
      <p:sp>
        <p:nvSpPr>
          <p:cNvPr id="19" name="矩形 18"/>
          <p:cNvSpPr/>
          <p:nvPr/>
        </p:nvSpPr>
        <p:spPr>
          <a:xfrm>
            <a:off x="791497" y="3004861"/>
            <a:ext cx="4052877" cy="44513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  </a:t>
            </a:r>
            <a:r>
              <a:rPr lang="en-US" altLang="zh-CN" sz="2200" dirty="0" smtClean="0">
                <a:solidFill>
                  <a:srgbClr val="9900CC"/>
                </a:solidFill>
                <a:latin typeface="+mn-ea"/>
                <a:sym typeface="Wingdings" panose="05000000000000000000" pitchFamily="2" charset="2"/>
              </a:rPr>
              <a:t>(</a:t>
            </a:r>
            <a:r>
              <a:rPr lang="en-US" altLang="zh-CN" sz="2300" dirty="0" err="1" smtClean="0">
                <a:sym typeface="Wingdings" panose="05000000000000000000" pitchFamily="2" charset="2"/>
              </a:rPr>
              <a:t>e,f,h,j</a:t>
            </a:r>
            <a:r>
              <a:rPr lang="en-US" altLang="zh-CN" sz="2300" dirty="0" smtClean="0">
                <a:sym typeface="Wingdings" panose="05000000000000000000" pitchFamily="2" charset="2"/>
              </a:rPr>
              <a:t>)</a:t>
            </a:r>
            <a:r>
              <a:rPr lang="zh-CN" altLang="en-US" sz="2300" dirty="0" smtClean="0">
                <a:sym typeface="Wingdings" panose="05000000000000000000" pitchFamily="2" charset="2"/>
              </a:rPr>
              <a:t>、</a:t>
            </a:r>
            <a:r>
              <a:rPr lang="en-US" altLang="zh-CN" sz="2300" dirty="0" smtClean="0">
                <a:sym typeface="Wingdings" panose="05000000000000000000" pitchFamily="2" charset="2"/>
              </a:rPr>
              <a:t>(</a:t>
            </a:r>
            <a:r>
              <a:rPr lang="en-US" altLang="zh-CN" sz="2300" dirty="0" err="1" smtClean="0">
                <a:sym typeface="Wingdings" panose="05000000000000000000" pitchFamily="2" charset="2"/>
              </a:rPr>
              <a:t>b,i</a:t>
            </a:r>
            <a:r>
              <a:rPr lang="en-US" altLang="zh-CN" sz="2300" dirty="0" smtClean="0">
                <a:sym typeface="Wingdings" panose="05000000000000000000" pitchFamily="2" charset="2"/>
              </a:rPr>
              <a:t>)</a:t>
            </a:r>
            <a:endParaRPr lang="zh-CN" altLang="en-US" sz="2300" dirty="0">
              <a:sym typeface="Arial" panose="020B0604020202020204" pitchFamily="34" charset="0"/>
            </a:endParaRPr>
          </a:p>
        </p:txBody>
      </p:sp>
      <p:sp>
        <p:nvSpPr>
          <p:cNvPr id="20" name="矩形 19"/>
          <p:cNvSpPr/>
          <p:nvPr/>
        </p:nvSpPr>
        <p:spPr>
          <a:xfrm>
            <a:off x="791498" y="3666606"/>
            <a:ext cx="5239652" cy="445135"/>
          </a:xfrm>
          <a:prstGeom prst="rect">
            <a:avLst/>
          </a:prstGeom>
        </p:spPr>
        <p:txBody>
          <a:bodyPr wrap="square">
            <a:spAutoFit/>
          </a:bodyPr>
          <a:lstStyle/>
          <a:p>
            <a:pPr>
              <a:buClr>
                <a:srgbClr val="FFC000"/>
              </a:buClr>
            </a:pPr>
            <a:r>
              <a:rPr lang="zh-CN" altLang="en-US" sz="2200" dirty="0" smtClean="0">
                <a:solidFill>
                  <a:srgbClr val="9900CC"/>
                </a:solidFill>
                <a:latin typeface="+mn-ea"/>
                <a:sym typeface="Wingdings" panose="05000000000000000000" pitchFamily="2" charset="2"/>
              </a:rPr>
              <a:t></a:t>
            </a:r>
            <a:r>
              <a:rPr lang="zh-CN" altLang="en-US" sz="2300" dirty="0">
                <a:sym typeface="Wingdings" panose="05000000000000000000" pitchFamily="2" charset="2"/>
              </a:rPr>
              <a:t>若</a:t>
            </a:r>
            <a:r>
              <a:rPr lang="zh-CN" altLang="en-US" sz="2300" dirty="0"/>
              <a:t>微命令控制字段只有</a:t>
            </a:r>
            <a:r>
              <a:rPr lang="en-US" altLang="zh-CN" sz="2300" dirty="0"/>
              <a:t>8</a:t>
            </a:r>
            <a:r>
              <a:rPr lang="zh-CN" altLang="en-US" sz="2300" dirty="0"/>
              <a:t>位，如何表示</a:t>
            </a:r>
            <a:r>
              <a:rPr lang="zh-CN" altLang="en-US" sz="2300" dirty="0" smtClean="0"/>
              <a:t>？</a:t>
            </a:r>
            <a:endParaRPr lang="zh-CN" altLang="en-US" sz="2300" dirty="0"/>
          </a:p>
        </p:txBody>
      </p:sp>
      <p:grpSp>
        <p:nvGrpSpPr>
          <p:cNvPr id="258" name="组合 257"/>
          <p:cNvGrpSpPr/>
          <p:nvPr/>
        </p:nvGrpSpPr>
        <p:grpSpPr>
          <a:xfrm>
            <a:off x="5394427" y="4943004"/>
            <a:ext cx="2587713" cy="1336182"/>
            <a:chOff x="4625442" y="4908714"/>
            <a:chExt cx="2587713" cy="1336182"/>
          </a:xfrm>
        </p:grpSpPr>
        <p:grpSp>
          <p:nvGrpSpPr>
            <p:cNvPr id="41" name="组合 40"/>
            <p:cNvGrpSpPr/>
            <p:nvPr/>
          </p:nvGrpSpPr>
          <p:grpSpPr>
            <a:xfrm>
              <a:off x="4625442" y="4911962"/>
              <a:ext cx="2532357" cy="1332934"/>
              <a:chOff x="1457421" y="4448813"/>
              <a:chExt cx="2532357" cy="1332934"/>
            </a:xfrm>
          </p:grpSpPr>
          <p:grpSp>
            <p:nvGrpSpPr>
              <p:cNvPr id="42" name="组合 41"/>
              <p:cNvGrpSpPr/>
              <p:nvPr/>
            </p:nvGrpSpPr>
            <p:grpSpPr>
              <a:xfrm>
                <a:off x="1548817" y="5343562"/>
                <a:ext cx="2440961" cy="438185"/>
                <a:chOff x="1852792" y="5003094"/>
                <a:chExt cx="2440961" cy="438185"/>
              </a:xfrm>
            </p:grpSpPr>
            <p:sp>
              <p:nvSpPr>
                <p:cNvPr id="51" name="矩形 50"/>
                <p:cNvSpPr/>
                <p:nvPr/>
              </p:nvSpPr>
              <p:spPr bwMode="auto">
                <a:xfrm>
                  <a:off x="1852792"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2" name="矩形 51"/>
                <p:cNvSpPr/>
                <p:nvPr/>
              </p:nvSpPr>
              <p:spPr bwMode="auto">
                <a:xfrm>
                  <a:off x="2157061"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3" name="矩形 52"/>
                <p:cNvSpPr/>
                <p:nvPr/>
              </p:nvSpPr>
              <p:spPr bwMode="auto">
                <a:xfrm>
                  <a:off x="2462569"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4" name="矩形 53"/>
                <p:cNvSpPr/>
                <p:nvPr/>
              </p:nvSpPr>
              <p:spPr bwMode="auto">
                <a:xfrm>
                  <a:off x="2771021"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5" name="矩形 54"/>
                <p:cNvSpPr/>
                <p:nvPr/>
              </p:nvSpPr>
              <p:spPr bwMode="auto">
                <a:xfrm>
                  <a:off x="3072346"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6" name="矩形 55"/>
                <p:cNvSpPr/>
                <p:nvPr/>
              </p:nvSpPr>
              <p:spPr bwMode="auto">
                <a:xfrm>
                  <a:off x="3377854"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7" name="矩形 56"/>
                <p:cNvSpPr/>
                <p:nvPr/>
              </p:nvSpPr>
              <p:spPr bwMode="auto">
                <a:xfrm>
                  <a:off x="3685822"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sp>
              <p:nvSpPr>
                <p:cNvPr id="58" name="矩形 57"/>
                <p:cNvSpPr/>
                <p:nvPr/>
              </p:nvSpPr>
              <p:spPr bwMode="auto">
                <a:xfrm>
                  <a:off x="3988245"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t>
                  </a:r>
                  <a:endParaRPr lang="zh-CN" altLang="en-US" sz="1325" b="1" dirty="0">
                    <a:latin typeface="Segoe UI" panose="020B0502040204020203" pitchFamily="34" charset="0"/>
                    <a:cs typeface="Segoe UI" panose="020B0502040204020203" pitchFamily="34" charset="0"/>
                  </a:endParaRPr>
                </a:p>
              </p:txBody>
            </p:sp>
          </p:grpSp>
          <p:sp>
            <p:nvSpPr>
              <p:cNvPr id="43" name="矩形 42"/>
              <p:cNvSpPr/>
              <p:nvPr/>
            </p:nvSpPr>
            <p:spPr bwMode="auto">
              <a:xfrm>
                <a:off x="1457421" y="4736813"/>
                <a:ext cx="791330" cy="321277"/>
              </a:xfrm>
              <a:prstGeom prst="rect">
                <a:avLst/>
              </a:prstGeom>
              <a:noFill/>
              <a:ln w="19050">
                <a:solidFill>
                  <a:schemeClr val="tx1"/>
                </a:solidFill>
                <a:round/>
                <a:tailEnd type="triangle" w="med" len="med"/>
              </a:ln>
            </p:spPr>
            <p:txBody>
              <a:bodyPr vert="horz" wrap="square" lIns="86699" tIns="43349" rIns="86699" bIns="43349" numCol="1" rtlCol="0" anchor="ctr" anchorCtr="1" compatLnSpc="1"/>
              <a:lstStyle/>
              <a:p>
                <a:pPr algn="ctr"/>
                <a:r>
                  <a:rPr lang="en-US" altLang="zh-CN" sz="1400" dirty="0" smtClean="0">
                    <a:latin typeface="微软雅黑" panose="020B0503020204020204" pitchFamily="34" charset="-122"/>
                    <a:ea typeface="微软雅黑" panose="020B0503020204020204" pitchFamily="34" charset="-122"/>
                  </a:rPr>
                  <a:t>2:4</a:t>
                </a:r>
                <a:r>
                  <a:rPr lang="zh-CN" altLang="en-US" sz="1400" dirty="0" smtClean="0">
                    <a:latin typeface="微软雅黑" panose="020B0503020204020204" pitchFamily="34" charset="-122"/>
                    <a:ea typeface="微软雅黑" panose="020B0503020204020204" pitchFamily="34" charset="-122"/>
                  </a:rPr>
                  <a:t>译码</a:t>
                </a:r>
                <a:endParaRPr lang="zh-CN" altLang="en-US" sz="1400" dirty="0">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1701571" y="505173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2009619" y="505821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1610007" y="444881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1762407" y="445529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1914807" y="4455195"/>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2050999" y="4452045"/>
                <a:ext cx="0" cy="288000"/>
              </a:xfrm>
              <a:prstGeom prst="line">
                <a:avLst/>
              </a:prstGeom>
            </p:spPr>
            <p:style>
              <a:lnRef idx="1">
                <a:schemeClr val="dk1"/>
              </a:lnRef>
              <a:fillRef idx="0">
                <a:schemeClr val="dk1"/>
              </a:fillRef>
              <a:effectRef idx="0">
                <a:schemeClr val="dk1"/>
              </a:effectRef>
              <a:fontRef idx="minor">
                <a:schemeClr val="tx1"/>
              </a:fontRef>
            </p:style>
          </p:cxnSp>
        </p:grpSp>
        <p:sp>
          <p:nvSpPr>
            <p:cNvPr id="59" name="矩形 58"/>
            <p:cNvSpPr/>
            <p:nvPr/>
          </p:nvSpPr>
          <p:spPr bwMode="auto">
            <a:xfrm>
              <a:off x="6421825" y="5196714"/>
              <a:ext cx="791330" cy="321277"/>
            </a:xfrm>
            <a:prstGeom prst="rect">
              <a:avLst/>
            </a:prstGeom>
            <a:noFill/>
            <a:ln w="19050">
              <a:solidFill>
                <a:schemeClr val="tx1"/>
              </a:solidFill>
              <a:round/>
              <a:tailEnd type="triangle" w="med" len="med"/>
            </a:ln>
          </p:spPr>
          <p:txBody>
            <a:bodyPr vert="horz" wrap="square" lIns="86699" tIns="43349" rIns="86699" bIns="43349" numCol="1" rtlCol="0" anchor="ctr" anchorCtr="1" compatLnSpc="1"/>
            <a:lstStyle/>
            <a:p>
              <a:pPr algn="ctr"/>
              <a:r>
                <a:rPr lang="en-US" altLang="zh-CN" sz="1400" dirty="0" smtClean="0">
                  <a:latin typeface="微软雅黑" panose="020B0503020204020204" pitchFamily="34" charset="-122"/>
                  <a:ea typeface="微软雅黑" panose="020B0503020204020204" pitchFamily="34" charset="-122"/>
                </a:rPr>
                <a:t>2:4</a:t>
              </a:r>
              <a:r>
                <a:rPr lang="zh-CN" altLang="en-US" sz="1400" dirty="0" smtClean="0">
                  <a:latin typeface="微软雅黑" panose="020B0503020204020204" pitchFamily="34" charset="-122"/>
                  <a:ea typeface="微软雅黑" panose="020B0503020204020204" pitchFamily="34" charset="-122"/>
                </a:rPr>
                <a:t>译码</a:t>
              </a:r>
              <a:endParaRPr lang="zh-CN" altLang="en-US" sz="1400" dirty="0">
                <a:latin typeface="微软雅黑" panose="020B0503020204020204" pitchFamily="34" charset="-122"/>
                <a:ea typeface="微软雅黑" panose="020B0503020204020204" pitchFamily="34" charset="-122"/>
              </a:endParaRPr>
            </a:p>
          </p:txBody>
        </p:sp>
        <p:cxnSp>
          <p:nvCxnSpPr>
            <p:cNvPr id="60" name="直接连接符 59"/>
            <p:cNvCxnSpPr/>
            <p:nvPr/>
          </p:nvCxnSpPr>
          <p:spPr>
            <a:xfrm>
              <a:off x="6665975" y="5511635"/>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6974023" y="552784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6574411" y="490871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6726811" y="491519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a:off x="6879211" y="4915096"/>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7015403" y="4911946"/>
              <a:ext cx="0" cy="288000"/>
            </a:xfrm>
            <a:prstGeom prst="line">
              <a:avLst/>
            </a:prstGeom>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1409065" y="4311650"/>
            <a:ext cx="2532380" cy="1642110"/>
            <a:chOff x="2219" y="6790"/>
            <a:chExt cx="3988" cy="2586"/>
          </a:xfrm>
        </p:grpSpPr>
        <p:grpSp>
          <p:nvGrpSpPr>
            <p:cNvPr id="257" name="组合 256"/>
            <p:cNvGrpSpPr/>
            <p:nvPr/>
          </p:nvGrpSpPr>
          <p:grpSpPr>
            <a:xfrm>
              <a:off x="2219" y="6790"/>
              <a:ext cx="3988" cy="2587"/>
              <a:chOff x="1457421" y="4139021"/>
              <a:chExt cx="2532357" cy="1642726"/>
            </a:xfrm>
          </p:grpSpPr>
          <p:grpSp>
            <p:nvGrpSpPr>
              <p:cNvPr id="14" name="组合 13"/>
              <p:cNvGrpSpPr/>
              <p:nvPr/>
            </p:nvGrpSpPr>
            <p:grpSpPr>
              <a:xfrm>
                <a:off x="1548817" y="5343562"/>
                <a:ext cx="2440961" cy="438185"/>
                <a:chOff x="1852792" y="5003094"/>
                <a:chExt cx="2440961" cy="438185"/>
              </a:xfrm>
            </p:grpSpPr>
            <p:sp>
              <p:nvSpPr>
                <p:cNvPr id="22" name="矩形 21"/>
                <p:cNvSpPr/>
                <p:nvPr/>
              </p:nvSpPr>
              <p:spPr bwMode="auto">
                <a:xfrm>
                  <a:off x="1852792"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X</a:t>
                  </a:r>
                  <a:endParaRPr lang="zh-CN" altLang="en-US" sz="1325" b="1" dirty="0">
                    <a:latin typeface="Segoe UI" panose="020B0502040204020203" pitchFamily="34" charset="0"/>
                    <a:cs typeface="Segoe UI" panose="020B0502040204020203" pitchFamily="34" charset="0"/>
                  </a:endParaRPr>
                </a:p>
              </p:txBody>
            </p:sp>
            <p:sp>
              <p:nvSpPr>
                <p:cNvPr id="23" name="矩形 22"/>
                <p:cNvSpPr/>
                <p:nvPr/>
              </p:nvSpPr>
              <p:spPr bwMode="auto">
                <a:xfrm>
                  <a:off x="2157061"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X</a:t>
                  </a:r>
                  <a:endParaRPr lang="zh-CN" altLang="en-US" sz="1325" b="1" dirty="0">
                    <a:latin typeface="Segoe UI" panose="020B0502040204020203" pitchFamily="34" charset="0"/>
                    <a:cs typeface="Segoe UI" panose="020B0502040204020203" pitchFamily="34" charset="0"/>
                  </a:endParaRPr>
                </a:p>
              </p:txBody>
            </p:sp>
            <p:sp>
              <p:nvSpPr>
                <p:cNvPr id="24" name="矩形 23"/>
                <p:cNvSpPr/>
                <p:nvPr/>
              </p:nvSpPr>
              <p:spPr bwMode="auto">
                <a:xfrm>
                  <a:off x="2462569"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a</a:t>
                  </a:r>
                  <a:endParaRPr lang="zh-CN" altLang="en-US" sz="1325" b="1" dirty="0">
                    <a:latin typeface="Segoe UI" panose="020B0502040204020203" pitchFamily="34" charset="0"/>
                    <a:cs typeface="Segoe UI" panose="020B0502040204020203" pitchFamily="34" charset="0"/>
                  </a:endParaRPr>
                </a:p>
              </p:txBody>
            </p:sp>
            <p:sp>
              <p:nvSpPr>
                <p:cNvPr id="25" name="矩形 24"/>
                <p:cNvSpPr/>
                <p:nvPr/>
              </p:nvSpPr>
              <p:spPr bwMode="auto">
                <a:xfrm>
                  <a:off x="2771021"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X</a:t>
                  </a:r>
                  <a:endParaRPr lang="en-US" altLang="zh-CN" sz="1325" b="1" dirty="0">
                    <a:latin typeface="Segoe UI" panose="020B0502040204020203" pitchFamily="34" charset="0"/>
                    <a:cs typeface="Segoe UI" panose="020B0502040204020203" pitchFamily="34" charset="0"/>
                  </a:endParaRPr>
                </a:p>
              </p:txBody>
            </p:sp>
            <p:sp>
              <p:nvSpPr>
                <p:cNvPr id="26" name="矩形 25"/>
                <p:cNvSpPr/>
                <p:nvPr/>
              </p:nvSpPr>
              <p:spPr bwMode="auto">
                <a:xfrm>
                  <a:off x="3072346"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c</a:t>
                  </a:r>
                  <a:endParaRPr lang="zh-CN" altLang="en-US" sz="1325" b="1" dirty="0">
                    <a:latin typeface="Segoe UI" panose="020B0502040204020203" pitchFamily="34" charset="0"/>
                    <a:cs typeface="Segoe UI" panose="020B0502040204020203" pitchFamily="34" charset="0"/>
                  </a:endParaRPr>
                </a:p>
              </p:txBody>
            </p:sp>
            <p:sp>
              <p:nvSpPr>
                <p:cNvPr id="27" name="矩形 26"/>
                <p:cNvSpPr/>
                <p:nvPr/>
              </p:nvSpPr>
              <p:spPr bwMode="auto">
                <a:xfrm>
                  <a:off x="3377854"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d</a:t>
                  </a:r>
                  <a:endParaRPr lang="zh-CN" altLang="en-US" sz="1325" b="1" dirty="0">
                    <a:latin typeface="Segoe UI" panose="020B0502040204020203" pitchFamily="34" charset="0"/>
                    <a:cs typeface="Segoe UI" panose="020B0502040204020203" pitchFamily="34" charset="0"/>
                  </a:endParaRPr>
                </a:p>
              </p:txBody>
            </p:sp>
            <p:sp>
              <p:nvSpPr>
                <p:cNvPr id="28" name="矩形 27"/>
                <p:cNvSpPr/>
                <p:nvPr/>
              </p:nvSpPr>
              <p:spPr bwMode="auto">
                <a:xfrm>
                  <a:off x="3685822"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g</a:t>
                  </a:r>
                  <a:endParaRPr lang="zh-CN" altLang="en-US" sz="1325" b="1" dirty="0">
                    <a:latin typeface="Segoe UI" panose="020B0502040204020203" pitchFamily="34" charset="0"/>
                    <a:cs typeface="Segoe UI" panose="020B0502040204020203" pitchFamily="34" charset="0"/>
                  </a:endParaRPr>
                </a:p>
              </p:txBody>
            </p:sp>
            <p:sp>
              <p:nvSpPr>
                <p:cNvPr id="29" name="矩形 28"/>
                <p:cNvSpPr/>
                <p:nvPr/>
              </p:nvSpPr>
              <p:spPr bwMode="auto">
                <a:xfrm>
                  <a:off x="3988245" y="5003094"/>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grpSp>
          <p:sp>
            <p:nvSpPr>
              <p:cNvPr id="31" name="矩形 30"/>
              <p:cNvSpPr/>
              <p:nvPr/>
            </p:nvSpPr>
            <p:spPr bwMode="auto">
              <a:xfrm>
                <a:off x="1457421" y="4736813"/>
                <a:ext cx="791330" cy="321277"/>
              </a:xfrm>
              <a:prstGeom prst="rect">
                <a:avLst/>
              </a:prstGeom>
              <a:noFill/>
              <a:ln w="19050">
                <a:solidFill>
                  <a:schemeClr val="tx1"/>
                </a:solidFill>
                <a:round/>
                <a:tailEnd type="triangle" w="med" len="med"/>
              </a:ln>
            </p:spPr>
            <p:txBody>
              <a:bodyPr vert="horz" wrap="square" lIns="86699" tIns="43349" rIns="86699" bIns="43349" numCol="1" rtlCol="0" anchor="ctr" anchorCtr="1" compatLnSpc="1"/>
              <a:lstStyle/>
              <a:p>
                <a:pPr algn="ctr"/>
                <a:r>
                  <a:rPr lang="en-US" altLang="zh-CN" sz="1400" dirty="0" smtClean="0">
                    <a:latin typeface="微软雅黑" panose="020B0503020204020204" pitchFamily="34" charset="-122"/>
                    <a:ea typeface="微软雅黑" panose="020B0503020204020204" pitchFamily="34" charset="-122"/>
                  </a:rPr>
                  <a:t>2:4</a:t>
                </a:r>
                <a:r>
                  <a:rPr lang="zh-CN" altLang="en-US" sz="1400" dirty="0" smtClean="0">
                    <a:latin typeface="微软雅黑" panose="020B0503020204020204" pitchFamily="34" charset="-122"/>
                    <a:ea typeface="微软雅黑" panose="020B0503020204020204" pitchFamily="34" charset="-122"/>
                  </a:rPr>
                  <a:t>译码</a:t>
                </a:r>
                <a:endParaRPr lang="zh-CN" altLang="en-US" sz="1400" dirty="0">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1701571" y="505173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2009619" y="5058214"/>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1610007" y="444881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1762407" y="4455293"/>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1914807" y="4455195"/>
                <a:ext cx="0" cy="28800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2050999" y="4452045"/>
                <a:ext cx="0" cy="288000"/>
              </a:xfrm>
              <a:prstGeom prst="line">
                <a:avLst/>
              </a:prstGeom>
            </p:spPr>
            <p:style>
              <a:lnRef idx="1">
                <a:schemeClr val="dk1"/>
              </a:lnRef>
              <a:fillRef idx="0">
                <a:schemeClr val="dk1"/>
              </a:fillRef>
              <a:effectRef idx="0">
                <a:schemeClr val="dk1"/>
              </a:effectRef>
              <a:fontRef idx="minor">
                <a:schemeClr val="tx1"/>
              </a:fontRef>
            </p:style>
          </p:cxnSp>
          <p:sp>
            <p:nvSpPr>
              <p:cNvPr id="256" name="矩形 255"/>
              <p:cNvSpPr/>
              <p:nvPr/>
            </p:nvSpPr>
            <p:spPr>
              <a:xfrm>
                <a:off x="1501868" y="4139021"/>
                <a:ext cx="732893" cy="369332"/>
              </a:xfrm>
              <a:prstGeom prst="rect">
                <a:avLst/>
              </a:prstGeom>
            </p:spPr>
            <p:txBody>
              <a:bodyPr wrap="none">
                <a:spAutoFit/>
              </a:bodyPr>
              <a:lstStyle/>
              <a:p>
                <a:r>
                  <a:rPr lang="en-US" altLang="zh-CN" dirty="0" smtClean="0">
                    <a:sym typeface="Wingdings" panose="05000000000000000000" pitchFamily="2" charset="2"/>
                  </a:rPr>
                  <a:t>e f h j</a:t>
                </a:r>
                <a:endParaRPr lang="zh-CN" altLang="en-US" dirty="0"/>
              </a:p>
            </p:txBody>
          </p:sp>
        </p:grpSp>
        <p:sp>
          <p:nvSpPr>
            <p:cNvPr id="2" name="矩形 1"/>
            <p:cNvSpPr/>
            <p:nvPr/>
          </p:nvSpPr>
          <p:spPr bwMode="auto">
            <a:xfrm>
              <a:off x="3738" y="7732"/>
              <a:ext cx="1246" cy="506"/>
            </a:xfrm>
            <a:prstGeom prst="rect">
              <a:avLst/>
            </a:prstGeom>
            <a:noFill/>
            <a:ln w="19050">
              <a:solidFill>
                <a:schemeClr val="tx1"/>
              </a:solidFill>
              <a:round/>
              <a:tailEnd type="triangle" w="med" len="med"/>
            </a:ln>
          </p:spPr>
          <p:txBody>
            <a:bodyPr vert="horz" wrap="square" lIns="86699" tIns="43349" rIns="86699" bIns="43349" numCol="1" rtlCol="0" anchor="ctr" anchorCtr="1" compatLnSpc="1"/>
            <a:p>
              <a:pPr algn="ctr"/>
              <a:r>
                <a:rPr lang="en-US" altLang="zh-CN" sz="1400" dirty="0" smtClean="0">
                  <a:latin typeface="微软雅黑" panose="020B0503020204020204" pitchFamily="34" charset="-122"/>
                  <a:ea typeface="微软雅黑" panose="020B0503020204020204" pitchFamily="34" charset="-122"/>
                </a:rPr>
                <a:t>1:2</a:t>
              </a:r>
              <a:r>
                <a:rPr lang="zh-CN" altLang="en-US" sz="1400" dirty="0" smtClean="0">
                  <a:latin typeface="微软雅黑" panose="020B0503020204020204" pitchFamily="34" charset="-122"/>
                  <a:ea typeface="微软雅黑" panose="020B0503020204020204" pitchFamily="34" charset="-122"/>
                </a:rPr>
                <a:t>译码</a:t>
              </a:r>
              <a:endParaRPr lang="zh-CN" altLang="en-US" sz="1400" dirty="0">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962" y="7282"/>
              <a:ext cx="0" cy="454"/>
            </a:xfrm>
            <a:prstGeom prst="line">
              <a:avLst/>
            </a:prstGeom>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a:off x="4561" y="7283"/>
              <a:ext cx="0" cy="454"/>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3762" y="6814"/>
              <a:ext cx="1327" cy="580"/>
            </a:xfrm>
            <a:prstGeom prst="rect">
              <a:avLst/>
            </a:prstGeom>
            <a:noFill/>
          </p:spPr>
          <p:txBody>
            <a:bodyPr wrap="square" rtlCol="0">
              <a:spAutoFit/>
            </a:bodyPr>
            <a:p>
              <a:r>
                <a:rPr lang="en-US" altLang="zh-CN"/>
                <a:t>b     i</a:t>
              </a:r>
              <a:endParaRPr lang="en-US" altLang="zh-CN"/>
            </a:p>
          </p:txBody>
        </p:sp>
        <p:cxnSp>
          <p:nvCxnSpPr>
            <p:cNvPr id="12" name="直接连接符 11"/>
            <p:cNvCxnSpPr/>
            <p:nvPr/>
          </p:nvCxnSpPr>
          <p:spPr>
            <a:xfrm>
              <a:off x="4044" y="8235"/>
              <a:ext cx="0" cy="454"/>
            </a:xfrm>
            <a:prstGeom prst="line">
              <a:avLst/>
            </a:prstGeom>
          </p:spPr>
          <p:style>
            <a:lnRef idx="1">
              <a:schemeClr val="dk1"/>
            </a:lnRef>
            <a:fillRef idx="0">
              <a:schemeClr val="dk1"/>
            </a:fillRef>
            <a:effectRef idx="0">
              <a:schemeClr val="dk1"/>
            </a:effectRef>
            <a:fontRef idx="minor">
              <a:schemeClr val="tx1"/>
            </a:fontRef>
          </p:style>
        </p:cxnSp>
      </p:grpSp>
      <p:sp>
        <p:nvSpPr>
          <p:cNvPr id="21" name="文本框 20"/>
          <p:cNvSpPr txBox="1"/>
          <p:nvPr/>
        </p:nvSpPr>
        <p:spPr>
          <a:xfrm>
            <a:off x="8264525" y="5546090"/>
            <a:ext cx="1952625" cy="368300"/>
          </a:xfrm>
          <a:prstGeom prst="rect">
            <a:avLst/>
          </a:prstGeom>
          <a:noFill/>
        </p:spPr>
        <p:txBody>
          <a:bodyPr wrap="square" rtlCol="0" anchor="t">
            <a:spAutoFit/>
          </a:bodyPr>
          <a:p>
            <a:r>
              <a:rPr lang="zh-CN" altLang="en-US"/>
              <a:t>（e, f , h )  ( b,i, j)</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par>
                                <p:cTn id="13" presetID="3" presetClass="entr" presetSubtype="5"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vertic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vertic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vertical)">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vertic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58"/>
                                        </p:tgtEl>
                                        <p:attrNameLst>
                                          <p:attrName>style.visibility</p:attrName>
                                        </p:attrNameLst>
                                      </p:cBhvr>
                                      <p:to>
                                        <p:strVal val="visible"/>
                                      </p:to>
                                    </p:set>
                                    <p:animEffect transition="in" filter="blinds(horizontal)">
                                      <p:cBhvr>
                                        <p:cTn id="40" dur="500"/>
                                        <p:tgtEl>
                                          <p:spTgt spid="25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vertic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pSp>
        <p:nvGrpSpPr>
          <p:cNvPr id="78" name="组合 77"/>
          <p:cNvGrpSpPr/>
          <p:nvPr/>
        </p:nvGrpSpPr>
        <p:grpSpPr>
          <a:xfrm>
            <a:off x="1103298" y="1958833"/>
            <a:ext cx="4970930" cy="3082296"/>
            <a:chOff x="1125070" y="1285584"/>
            <a:chExt cx="4970930" cy="3082296"/>
          </a:xfrm>
        </p:grpSpPr>
        <p:sp>
          <p:nvSpPr>
            <p:cNvPr id="79" name="矩形 78"/>
            <p:cNvSpPr/>
            <p:nvPr/>
          </p:nvSpPr>
          <p:spPr>
            <a:xfrm>
              <a:off x="1125070" y="1285584"/>
              <a:ext cx="4970930" cy="3082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3669736" y="2249460"/>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矩形 82"/>
            <p:cNvSpPr/>
            <p:nvPr/>
          </p:nvSpPr>
          <p:spPr>
            <a:xfrm>
              <a:off x="1271033" y="1353101"/>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sp>
          <p:nvSpPr>
            <p:cNvPr id="84" name="矩形 83"/>
            <p:cNvSpPr/>
            <p:nvPr/>
          </p:nvSpPr>
          <p:spPr>
            <a:xfrm>
              <a:off x="3659181" y="2848201"/>
              <a:ext cx="1585536" cy="307777"/>
            </a:xfrm>
            <a:prstGeom prst="rect">
              <a:avLst/>
            </a:prstGeom>
          </p:spPr>
          <p:txBody>
            <a:bodyPr wrap="square">
              <a:spAutoFit/>
            </a:bodyPr>
            <a:lstStyle/>
            <a:p>
              <a:pPr algn="ctr"/>
              <a:r>
                <a:rPr lang="en-US" altLang="zh-CN" sz="140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dirty="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a:xfrm>
              <a:off x="3773404" y="1614375"/>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7"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8"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9" name="流程图: 手动操作 88"/>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90" name="肘形连接符 89"/>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91" name="文本框 90"/>
            <p:cNvSpPr txBox="1"/>
            <p:nvPr/>
          </p:nvSpPr>
          <p:spPr>
            <a:xfrm>
              <a:off x="5051188" y="17198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92" name="文本框 91"/>
            <p:cNvSpPr txBox="1"/>
            <p:nvPr/>
          </p:nvSpPr>
          <p:spPr>
            <a:xfrm>
              <a:off x="5051188" y="203663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93" name="文本框 92"/>
            <p:cNvSpPr txBox="1"/>
            <p:nvPr/>
          </p:nvSpPr>
          <p:spPr>
            <a:xfrm>
              <a:off x="5051188" y="234907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94" name="文本框 93"/>
            <p:cNvSpPr txBox="1"/>
            <p:nvPr/>
          </p:nvSpPr>
          <p:spPr>
            <a:xfrm rot="5400000">
              <a:off x="5076212" y="2337795"/>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95" name="矩形 94"/>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96" name="矩形 95"/>
            <p:cNvSpPr/>
            <p:nvPr/>
          </p:nvSpPr>
          <p:spPr>
            <a:xfrm>
              <a:off x="3540647" y="3866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矩形 96"/>
            <p:cNvSpPr/>
            <p:nvPr/>
          </p:nvSpPr>
          <p:spPr>
            <a:xfrm>
              <a:off x="3458188" y="1929694"/>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p:cNvSpPr/>
            <p:nvPr/>
          </p:nvSpPr>
          <p:spPr>
            <a:xfrm>
              <a:off x="4090943" y="2484730"/>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sp>
        <p:nvSpPr>
          <p:cNvPr id="100" name="矩形 99"/>
          <p:cNvSpPr/>
          <p:nvPr/>
        </p:nvSpPr>
        <p:spPr>
          <a:xfrm>
            <a:off x="9249431" y="2465464"/>
            <a:ext cx="1376443" cy="1392436"/>
          </a:xfrm>
          <a:prstGeom prst="rect">
            <a:avLst/>
          </a:prstGeom>
          <a:solidFill>
            <a:schemeClr val="bg2"/>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控制</a:t>
            </a:r>
            <a:endParaRPr lang="en-US" altLang="zh-CN" sz="1705" b="1" kern="0" dirty="0">
              <a:latin typeface="微软雅黑" panose="020B0503020204020204" pitchFamily="34" charset="-122"/>
              <a:ea typeface="微软雅黑" panose="020B0503020204020204" pitchFamily="34" charset="-122"/>
            </a:endParaRPr>
          </a:p>
          <a:p>
            <a:pPr algn="ctr"/>
            <a:r>
              <a:rPr lang="zh-CN" altLang="en-US" sz="1705" b="1" kern="0" dirty="0">
                <a:latin typeface="微软雅黑" panose="020B0503020204020204" pitchFamily="34" charset="-122"/>
                <a:ea typeface="微软雅黑" panose="020B0503020204020204" pitchFamily="34" charset="-122"/>
              </a:rPr>
              <a:t>存储器</a:t>
            </a:r>
            <a:endParaRPr lang="en-US" altLang="zh-CN" sz="1705" b="1" kern="0" dirty="0">
              <a:latin typeface="微软雅黑" panose="020B0503020204020204" pitchFamily="34" charset="-122"/>
              <a:ea typeface="微软雅黑" panose="020B0503020204020204" pitchFamily="34" charset="-122"/>
            </a:endParaRPr>
          </a:p>
        </p:txBody>
      </p:sp>
      <p:cxnSp>
        <p:nvCxnSpPr>
          <p:cNvPr id="101" name="直接箭头连接符 100"/>
          <p:cNvCxnSpPr/>
          <p:nvPr/>
        </p:nvCxnSpPr>
        <p:spPr>
          <a:xfrm>
            <a:off x="11626687" y="3148063"/>
            <a:ext cx="0" cy="2720504"/>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02" name="直接箭头连接符 101"/>
          <p:cNvCxnSpPr/>
          <p:nvPr/>
        </p:nvCxnSpPr>
        <p:spPr>
          <a:xfrm>
            <a:off x="8182704" y="3162317"/>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03" name="组合 102"/>
          <p:cNvGrpSpPr/>
          <p:nvPr/>
        </p:nvGrpSpPr>
        <p:grpSpPr>
          <a:xfrm>
            <a:off x="6930870" y="2394552"/>
            <a:ext cx="1654828" cy="1407933"/>
            <a:chOff x="6792102" y="1861049"/>
            <a:chExt cx="1654828" cy="1407933"/>
          </a:xfrm>
        </p:grpSpPr>
        <p:cxnSp>
          <p:nvCxnSpPr>
            <p:cNvPr id="104" name="直接连接符 103"/>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7227481" y="2377058"/>
              <a:ext cx="816455" cy="536693"/>
            </a:xfrm>
            <a:prstGeom prst="rect">
              <a:avLst/>
            </a:prstGeom>
            <a:noFill/>
            <a:ln w="28575" cap="flat" cmpd="sng" algn="ctr">
              <a:solidFill>
                <a:sysClr val="windowText" lastClr="000000"/>
              </a:solidFill>
              <a:prstDash val="solid"/>
              <a:miter lim="800000"/>
            </a:ln>
            <a:effectLst/>
          </p:spPr>
          <p:txBody>
            <a:bodyPr rtlCol="0" anchor="ctr"/>
            <a:lstStyle/>
            <a:p>
              <a:pPr algn="ctr"/>
              <a:r>
                <a:rPr lang="zh-CN" altLang="zh-CN" sz="1895" b="1" kern="0" dirty="0" smtClea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dirty="0" smtClea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矩形 105"/>
            <p:cNvSpPr/>
            <p:nvPr/>
          </p:nvSpPr>
          <p:spPr>
            <a:xfrm>
              <a:off x="6792102" y="2943187"/>
              <a:ext cx="1654828"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a:t>
              </a:r>
              <a:r>
                <a:rPr lang="zh-CN" altLang="en-US" sz="1515" b="1"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地计数器</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a:xfrm>
              <a:off x="6936273" y="1861049"/>
              <a:ext cx="1365880" cy="325795"/>
            </a:xfrm>
            <a:prstGeom prst="rect">
              <a:avLst/>
            </a:prstGeom>
          </p:spPr>
          <p:txBody>
            <a:bodyPr wrap="square">
              <a:spAutoFit/>
            </a:bodyPr>
            <a:lstStyle/>
            <a:p>
              <a:pPr algn="ctr"/>
              <a:r>
                <a:rPr lang="en-US" altLang="zh-CN" sz="1515"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515"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8" name="组合 107"/>
          <p:cNvGrpSpPr/>
          <p:nvPr/>
        </p:nvGrpSpPr>
        <p:grpSpPr>
          <a:xfrm>
            <a:off x="8722192" y="5487951"/>
            <a:ext cx="2904494" cy="384721"/>
            <a:chOff x="9070923" y="4122994"/>
            <a:chExt cx="2927098" cy="384721"/>
          </a:xfrm>
        </p:grpSpPr>
        <p:cxnSp>
          <p:nvCxnSpPr>
            <p:cNvPr id="109" name="直接箭头连接符 108"/>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10" name="矩形 109"/>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11" name="直接箭头连接符 110"/>
          <p:cNvCxnSpPr/>
          <p:nvPr/>
        </p:nvCxnSpPr>
        <p:spPr>
          <a:xfrm>
            <a:off x="10677511" y="3148063"/>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12" name="矩形 111"/>
          <p:cNvSpPr/>
          <p:nvPr/>
        </p:nvSpPr>
        <p:spPr>
          <a:xfrm>
            <a:off x="10407147" y="2831705"/>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矩形 112"/>
          <p:cNvSpPr/>
          <p:nvPr/>
        </p:nvSpPr>
        <p:spPr>
          <a:xfrm>
            <a:off x="1429165" y="5522238"/>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 name="Line 17"/>
          <p:cNvSpPr>
            <a:spLocks noChangeShapeType="1"/>
          </p:cNvSpPr>
          <p:nvPr/>
        </p:nvSpPr>
        <p:spPr bwMode="auto">
          <a:xfrm>
            <a:off x="5745574" y="3187936"/>
            <a:ext cx="1620675"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115" name="组合 114"/>
          <p:cNvGrpSpPr/>
          <p:nvPr/>
        </p:nvGrpSpPr>
        <p:grpSpPr>
          <a:xfrm>
            <a:off x="4856253" y="5603685"/>
            <a:ext cx="3865941" cy="835428"/>
            <a:chOff x="5589318" y="4268012"/>
            <a:chExt cx="3865941" cy="835428"/>
          </a:xfrm>
        </p:grpSpPr>
        <p:sp>
          <p:nvSpPr>
            <p:cNvPr id="116" name="矩形 115"/>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17" name="矩形 116"/>
            <p:cNvSpPr/>
            <p:nvPr/>
          </p:nvSpPr>
          <p:spPr>
            <a:xfrm>
              <a:off x="6664340" y="4268012"/>
              <a:ext cx="2790919" cy="536693"/>
            </a:xfrm>
            <a:prstGeom prst="rect">
              <a:avLst/>
            </a:prstGeom>
            <a:no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119" name="组合 118"/>
            <p:cNvGrpSpPr/>
            <p:nvPr/>
          </p:nvGrpSpPr>
          <p:grpSpPr>
            <a:xfrm>
              <a:off x="8083318" y="4815440"/>
              <a:ext cx="1218095" cy="288000"/>
              <a:chOff x="5310190" y="4777775"/>
              <a:chExt cx="994439" cy="313668"/>
            </a:xfrm>
          </p:grpSpPr>
          <p:cxnSp>
            <p:nvCxnSpPr>
              <p:cNvPr id="129" name="直接箭头连接符 128"/>
              <p:cNvCxnSpPr/>
              <p:nvPr/>
            </p:nvCxnSpPr>
            <p:spPr>
              <a:xfrm>
                <a:off x="564167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0" name="直接箭头连接符 129"/>
              <p:cNvCxnSpPr/>
              <p:nvPr/>
            </p:nvCxnSpPr>
            <p:spPr>
              <a:xfrm>
                <a:off x="547593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1" name="直接箭头连接符 130"/>
              <p:cNvCxnSpPr/>
              <p:nvPr/>
            </p:nvCxnSpPr>
            <p:spPr>
              <a:xfrm>
                <a:off x="531019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2" name="直接箭头连接符 131"/>
              <p:cNvCxnSpPr/>
              <p:nvPr/>
            </p:nvCxnSpPr>
            <p:spPr>
              <a:xfrm>
                <a:off x="613889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3" name="直接箭头连接符 132"/>
              <p:cNvCxnSpPr/>
              <p:nvPr/>
            </p:nvCxnSpPr>
            <p:spPr>
              <a:xfrm>
                <a:off x="597315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4" name="直接箭头连接符 133"/>
              <p:cNvCxnSpPr/>
              <p:nvPr/>
            </p:nvCxnSpPr>
            <p:spPr>
              <a:xfrm>
                <a:off x="580741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35" name="直接箭头连接符 134"/>
              <p:cNvCxnSpPr/>
              <p:nvPr/>
            </p:nvCxnSpPr>
            <p:spPr>
              <a:xfrm>
                <a:off x="6304629"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grpSp>
        <p:sp>
          <p:nvSpPr>
            <p:cNvPr id="121" name="矩形 120"/>
            <p:cNvSpPr/>
            <p:nvPr/>
          </p:nvSpPr>
          <p:spPr bwMode="auto">
            <a:xfrm>
              <a:off x="5589318" y="4268012"/>
              <a:ext cx="3865940"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122" name="组合 121"/>
            <p:cNvGrpSpPr/>
            <p:nvPr/>
          </p:nvGrpSpPr>
          <p:grpSpPr>
            <a:xfrm>
              <a:off x="6865224" y="4815440"/>
              <a:ext cx="1015079" cy="288000"/>
              <a:chOff x="5475930" y="4777775"/>
              <a:chExt cx="828699" cy="313668"/>
            </a:xfrm>
          </p:grpSpPr>
          <p:cxnSp>
            <p:nvCxnSpPr>
              <p:cNvPr id="123" name="直接箭头连接符 122"/>
              <p:cNvCxnSpPr/>
              <p:nvPr/>
            </p:nvCxnSpPr>
            <p:spPr>
              <a:xfrm>
                <a:off x="564167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4" name="直接箭头连接符 123"/>
              <p:cNvCxnSpPr/>
              <p:nvPr/>
            </p:nvCxnSpPr>
            <p:spPr>
              <a:xfrm>
                <a:off x="547593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5" name="直接箭头连接符 124"/>
              <p:cNvCxnSpPr/>
              <p:nvPr/>
            </p:nvCxnSpPr>
            <p:spPr>
              <a:xfrm>
                <a:off x="613889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6" name="直接箭头连接符 125"/>
              <p:cNvCxnSpPr/>
              <p:nvPr/>
            </p:nvCxnSpPr>
            <p:spPr>
              <a:xfrm>
                <a:off x="597315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7" name="直接箭头连接符 126"/>
              <p:cNvCxnSpPr/>
              <p:nvPr/>
            </p:nvCxnSpPr>
            <p:spPr>
              <a:xfrm>
                <a:off x="5807410"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cxnSp>
            <p:nvCxnSpPr>
              <p:cNvPr id="128" name="直接箭头连接符 127"/>
              <p:cNvCxnSpPr/>
              <p:nvPr/>
            </p:nvCxnSpPr>
            <p:spPr>
              <a:xfrm>
                <a:off x="6304629" y="4777775"/>
                <a:ext cx="0" cy="313668"/>
              </a:xfrm>
              <a:prstGeom prst="straightConnector1">
                <a:avLst/>
              </a:prstGeom>
              <a:noFill/>
              <a:ln w="12700" cap="flat" cmpd="sng" algn="ctr">
                <a:solidFill>
                  <a:srgbClr val="FF0000"/>
                </a:solidFill>
                <a:prstDash val="solid"/>
                <a:miter lim="800000"/>
                <a:headEnd type="none"/>
                <a:tailEnd type="stealth" w="lg" len="lg"/>
              </a:ln>
              <a:effectLst/>
            </p:spPr>
          </p:cxnSp>
        </p:grpSp>
      </p:grpSp>
      <p:cxnSp>
        <p:nvCxnSpPr>
          <p:cNvPr id="137" name="直接箭头连接符 136"/>
          <p:cNvCxnSpPr/>
          <p:nvPr/>
        </p:nvCxnSpPr>
        <p:spPr>
          <a:xfrm>
            <a:off x="500075" y="2887151"/>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38" name="矩形 137"/>
          <p:cNvSpPr/>
          <p:nvPr/>
        </p:nvSpPr>
        <p:spPr>
          <a:xfrm>
            <a:off x="332618" y="2311241"/>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9" name="组合 138"/>
          <p:cNvGrpSpPr/>
          <p:nvPr/>
        </p:nvGrpSpPr>
        <p:grpSpPr>
          <a:xfrm flipV="1">
            <a:off x="7668738" y="2923398"/>
            <a:ext cx="206711" cy="115780"/>
            <a:chOff x="4892345" y="3902908"/>
            <a:chExt cx="206711" cy="115780"/>
          </a:xfrm>
        </p:grpSpPr>
        <p:cxnSp>
          <p:nvCxnSpPr>
            <p:cNvPr id="140" name="直接连接符 139"/>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2" name="矩形 141"/>
          <p:cNvSpPr/>
          <p:nvPr/>
        </p:nvSpPr>
        <p:spPr>
          <a:xfrm>
            <a:off x="6041773" y="2880514"/>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3" name="肘形连接符 142"/>
          <p:cNvCxnSpPr/>
          <p:nvPr/>
        </p:nvCxnSpPr>
        <p:spPr>
          <a:xfrm rot="10800000">
            <a:off x="3309562" y="4529435"/>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144" name="组合 143"/>
          <p:cNvGrpSpPr/>
          <p:nvPr/>
        </p:nvGrpSpPr>
        <p:grpSpPr>
          <a:xfrm>
            <a:off x="1820898" y="4797418"/>
            <a:ext cx="1085850" cy="646418"/>
            <a:chOff x="1646720" y="4179279"/>
            <a:chExt cx="1085850" cy="398994"/>
          </a:xfrm>
        </p:grpSpPr>
        <p:cxnSp>
          <p:nvCxnSpPr>
            <p:cNvPr id="145" name="直接箭头连接符 14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46" name="直接箭头连接符 14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47" name="直接箭头连接符 14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48" name="直接箭头连接符 14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49" name="矩形 148"/>
          <p:cNvSpPr/>
          <p:nvPr/>
        </p:nvSpPr>
        <p:spPr>
          <a:xfrm>
            <a:off x="597359" y="1012343"/>
            <a:ext cx="7278090"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9.</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微程序控制器组成原理框图</a:t>
            </a:r>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计数器法</a:t>
            </a:r>
            <a:r>
              <a:rPr lang="en-US" altLang="zh-CN"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3" name="内容占位符 2"/>
          <p:cNvSpPr>
            <a:spLocks noGrp="1"/>
          </p:cNvSpPr>
          <p:nvPr>
            <p:ph idx="1"/>
          </p:nvPr>
        </p:nvSpPr>
        <p:spPr>
          <a:xfrm>
            <a:off x="617583" y="1755399"/>
            <a:ext cx="7872406" cy="2257637"/>
          </a:xfrm>
        </p:spPr>
        <p:txBody>
          <a:bodyPr>
            <a:noAutofit/>
          </a:bodyPr>
          <a:lstStyle/>
          <a:p>
            <a:pPr marL="0" indent="0">
              <a:buNone/>
            </a:pPr>
            <a:r>
              <a:rPr lang="zh-CN" altLang="en-US" sz="2200" dirty="0">
                <a:solidFill>
                  <a:srgbClr val="9900CC"/>
                </a:solidFill>
                <a:latin typeface="+mn-ea"/>
                <a:sym typeface="Wingdings" panose="05000000000000000000" pitchFamily="2" charset="2"/>
              </a:rPr>
              <a:t></a:t>
            </a:r>
            <a:r>
              <a:rPr lang="zh-CN" altLang="en-US" sz="2400" dirty="0" smtClean="0">
                <a:latin typeface="+mn-ea"/>
                <a:ea typeface="+mn-ea"/>
              </a:rPr>
              <a:t>微程序控制器</a:t>
            </a:r>
            <a:endParaRPr lang="en-US" altLang="zh-CN" sz="2400" dirty="0" smtClean="0">
              <a:latin typeface="+mn-ea"/>
              <a:ea typeface="+mn-ea"/>
            </a:endParaRPr>
          </a:p>
          <a:p>
            <a:pPr marL="0" indent="0">
              <a:buNone/>
            </a:pPr>
            <a:r>
              <a:rPr lang="zh-CN" altLang="en-US" sz="2400" dirty="0" smtClean="0">
                <a:latin typeface="+mn-ea"/>
                <a:ea typeface="+mn-ea"/>
              </a:rPr>
              <a:t>    速度慢</a:t>
            </a:r>
            <a:r>
              <a:rPr lang="en-US" altLang="zh-CN" sz="2400" dirty="0" smtClean="0">
                <a:latin typeface="+mn-ea"/>
                <a:ea typeface="+mn-ea"/>
              </a:rPr>
              <a:t>(</a:t>
            </a:r>
            <a:r>
              <a:rPr lang="zh-CN" altLang="en-US" sz="2400" dirty="0" smtClean="0">
                <a:latin typeface="+mn-ea"/>
                <a:ea typeface="+mn-ea"/>
              </a:rPr>
              <a:t>访控存频繁</a:t>
            </a:r>
            <a:r>
              <a:rPr lang="en-US" altLang="zh-CN" sz="2400" dirty="0" smtClean="0">
                <a:latin typeface="+mn-ea"/>
                <a:ea typeface="+mn-ea"/>
              </a:rPr>
              <a:t>)</a:t>
            </a:r>
            <a:r>
              <a:rPr lang="zh-CN" altLang="en-US" sz="2400" dirty="0" smtClean="0">
                <a:latin typeface="+mn-ea"/>
                <a:ea typeface="+mn-ea"/>
              </a:rPr>
              <a:t>、设计</a:t>
            </a:r>
            <a:r>
              <a:rPr lang="zh-CN" altLang="en-US" sz="2400" dirty="0">
                <a:latin typeface="+mn-ea"/>
                <a:ea typeface="+mn-ea"/>
              </a:rPr>
              <a:t>规整</a:t>
            </a:r>
            <a:r>
              <a:rPr lang="zh-CN" altLang="en-US" sz="2400" dirty="0" smtClean="0">
                <a:latin typeface="+mn-ea"/>
                <a:ea typeface="+mn-ea"/>
              </a:rPr>
              <a:t>，简单</a:t>
            </a:r>
            <a:r>
              <a:rPr lang="zh-CN" altLang="en-US" sz="2400" dirty="0">
                <a:latin typeface="+mn-ea"/>
                <a:ea typeface="+mn-ea"/>
              </a:rPr>
              <a:t>，</a:t>
            </a:r>
            <a:r>
              <a:rPr lang="zh-CN" altLang="en-US" sz="2400" dirty="0" smtClean="0">
                <a:latin typeface="+mn-ea"/>
                <a:ea typeface="+mn-ea"/>
              </a:rPr>
              <a:t>易于</a:t>
            </a:r>
            <a:r>
              <a:rPr lang="zh-CN" altLang="en-US" sz="2400" dirty="0" smtClean="0">
                <a:solidFill>
                  <a:srgbClr val="0000FF"/>
                </a:solidFill>
                <a:latin typeface="+mn-ea"/>
                <a:ea typeface="+mn-ea"/>
              </a:rPr>
              <a:t>修改</a:t>
            </a:r>
            <a:endParaRPr lang="en-US" altLang="zh-CN" sz="2400" dirty="0" smtClean="0">
              <a:solidFill>
                <a:srgbClr val="0000FF"/>
              </a:solidFill>
              <a:latin typeface="+mn-ea"/>
              <a:ea typeface="+mn-ea"/>
            </a:endParaRPr>
          </a:p>
          <a:p>
            <a:pPr marL="0" indent="0">
              <a:buNone/>
            </a:pPr>
            <a:r>
              <a:rPr lang="zh-CN" altLang="en-US" sz="2200" dirty="0" smtClean="0">
                <a:solidFill>
                  <a:srgbClr val="9900CC"/>
                </a:solidFill>
                <a:latin typeface="+mn-ea"/>
                <a:sym typeface="Wingdings" panose="05000000000000000000" pitchFamily="2" charset="2"/>
              </a:rPr>
              <a:t></a:t>
            </a:r>
            <a:r>
              <a:rPr lang="zh-CN" altLang="en-US" sz="2400" dirty="0" smtClean="0">
                <a:latin typeface="+mn-ea"/>
                <a:ea typeface="+mn-ea"/>
              </a:rPr>
              <a:t>硬</a:t>
            </a:r>
            <a:r>
              <a:rPr lang="zh-CN" altLang="en-US" sz="2400" dirty="0">
                <a:latin typeface="+mn-ea"/>
                <a:ea typeface="+mn-ea"/>
              </a:rPr>
              <a:t>布线控制</a:t>
            </a:r>
            <a:r>
              <a:rPr lang="zh-CN" altLang="en-US" sz="2400" dirty="0" smtClean="0">
                <a:latin typeface="+mn-ea"/>
                <a:ea typeface="+mn-ea"/>
              </a:rPr>
              <a:t>器</a:t>
            </a:r>
            <a:endParaRPr lang="en-US" altLang="zh-CN" sz="2400" dirty="0" smtClean="0">
              <a:latin typeface="+mn-ea"/>
              <a:ea typeface="+mn-ea"/>
            </a:endParaRPr>
          </a:p>
          <a:p>
            <a:pPr marL="0" indent="0">
              <a:buNone/>
            </a:pPr>
            <a:r>
              <a:rPr lang="zh-CN" altLang="en-US" sz="2400" dirty="0" smtClean="0">
                <a:latin typeface="+mn-ea"/>
                <a:ea typeface="+mn-ea"/>
              </a:rPr>
              <a:t>     执行</a:t>
            </a:r>
            <a:r>
              <a:rPr lang="zh-CN" altLang="en-US" sz="2400" dirty="0">
                <a:latin typeface="+mn-ea"/>
                <a:ea typeface="+mn-ea"/>
              </a:rPr>
              <a:t>速度快</a:t>
            </a:r>
            <a:r>
              <a:rPr lang="zh-CN" altLang="en-US" sz="2400" dirty="0" smtClean="0">
                <a:latin typeface="+mn-ea"/>
                <a:ea typeface="+mn-ea"/>
              </a:rPr>
              <a:t>，设计</a:t>
            </a:r>
            <a:r>
              <a:rPr lang="zh-CN" altLang="en-US" sz="2400" dirty="0">
                <a:latin typeface="+mn-ea"/>
                <a:ea typeface="+mn-ea"/>
              </a:rPr>
              <a:t>复杂</a:t>
            </a:r>
            <a:r>
              <a:rPr lang="zh-CN" altLang="en-US" sz="2400" dirty="0" smtClean="0">
                <a:latin typeface="+mn-ea"/>
                <a:ea typeface="+mn-ea"/>
              </a:rPr>
              <a:t>，不</a:t>
            </a:r>
            <a:r>
              <a:rPr lang="zh-CN" altLang="en-US" sz="2400" dirty="0">
                <a:latin typeface="+mn-ea"/>
                <a:ea typeface="+mn-ea"/>
              </a:rPr>
              <a:t>便于</a:t>
            </a:r>
            <a:r>
              <a:rPr lang="zh-CN" altLang="en-US" sz="2400" dirty="0" smtClean="0">
                <a:solidFill>
                  <a:srgbClr val="0000FF"/>
                </a:solidFill>
                <a:latin typeface="+mn-ea"/>
                <a:ea typeface="+mn-ea"/>
              </a:rPr>
              <a:t>修改</a:t>
            </a:r>
            <a:endParaRPr lang="zh-CN" altLang="en-US" sz="2400" dirty="0">
              <a:solidFill>
                <a:srgbClr val="0000FF"/>
              </a:solidFill>
              <a:latin typeface="+mn-ea"/>
              <a:ea typeface="+mn-ea"/>
            </a:endParaRPr>
          </a:p>
          <a:p>
            <a:endParaRPr lang="zh-CN" altLang="en-US" sz="2400" dirty="0">
              <a:latin typeface="+mn-ea"/>
              <a:ea typeface="+mn-ea"/>
            </a:endParaRPr>
          </a:p>
        </p:txBody>
      </p:sp>
      <p:sp>
        <p:nvSpPr>
          <p:cNvPr id="5" name="矩形 4"/>
          <p:cNvSpPr/>
          <p:nvPr/>
        </p:nvSpPr>
        <p:spPr>
          <a:xfrm>
            <a:off x="597359" y="1055887"/>
            <a:ext cx="7278090"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10.</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器与硬布线控制器对比</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pic>
        <p:nvPicPr>
          <p:cNvPr id="2" name="图片 1"/>
          <p:cNvPicPr>
            <a:picLocks noChangeAspect="1"/>
          </p:cNvPicPr>
          <p:nvPr/>
        </p:nvPicPr>
        <p:blipFill>
          <a:blip r:embed="rId1"/>
          <a:stretch>
            <a:fillRect/>
          </a:stretch>
        </p:blipFill>
        <p:spPr>
          <a:xfrm>
            <a:off x="597359" y="4521861"/>
            <a:ext cx="6779389" cy="1372986"/>
          </a:xfrm>
          <a:prstGeom prst="rect">
            <a:avLst/>
          </a:prstGeom>
        </p:spPr>
      </p:pic>
      <p:pic>
        <p:nvPicPr>
          <p:cNvPr id="131" name="图片 130"/>
          <p:cNvPicPr>
            <a:picLocks noChangeAspect="1"/>
          </p:cNvPicPr>
          <p:nvPr/>
        </p:nvPicPr>
        <p:blipFill>
          <a:blip r:embed="rId2"/>
          <a:stretch>
            <a:fillRect/>
          </a:stretch>
        </p:blipFill>
        <p:spPr>
          <a:xfrm>
            <a:off x="7794741" y="3336543"/>
            <a:ext cx="3950944" cy="2370636"/>
          </a:xfrm>
          <a:prstGeom prst="rect">
            <a:avLst/>
          </a:prstGeom>
          <a:ln>
            <a:solidFill>
              <a:srgbClr val="3438F6"/>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blinds(horizontal)">
                                      <p:cBhvr>
                                        <p:cTn id="27" dur="5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linds(vertical)">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9.9 </a:t>
            </a:r>
            <a:r>
              <a:rPr lang="zh-CN" altLang="en-US" b="0" dirty="0">
                <a:solidFill>
                  <a:schemeClr val="tx1"/>
                </a:solidFill>
                <a:effectLst/>
              </a:rPr>
              <a:t> </a:t>
            </a:r>
            <a:r>
              <a:rPr lang="zh-CN" altLang="en-US" b="0" dirty="0" smtClean="0">
                <a:solidFill>
                  <a:schemeClr val="tx1"/>
                </a:solidFill>
                <a:effectLst/>
              </a:rPr>
              <a:t>控制器设计总结</a:t>
            </a:r>
            <a:endParaRPr lang="zh-CN" altLang="en-US" b="0" dirty="0">
              <a:solidFill>
                <a:schemeClr val="tx1"/>
              </a:solidFill>
              <a:effectLst/>
            </a:endParaRPr>
          </a:p>
        </p:txBody>
      </p:sp>
      <p:sp>
        <p:nvSpPr>
          <p:cNvPr id="3" name="内容占位符 2"/>
          <p:cNvSpPr>
            <a:spLocks noGrp="1"/>
          </p:cNvSpPr>
          <p:nvPr>
            <p:ph idx="1"/>
          </p:nvPr>
        </p:nvSpPr>
        <p:spPr>
          <a:xfrm>
            <a:off x="1369565" y="1693412"/>
            <a:ext cx="9592349" cy="3923150"/>
          </a:xfrm>
        </p:spPr>
        <p:txBody>
          <a:bodyPr/>
          <a:lstStyle/>
          <a:p>
            <a:pPr marL="0" indent="0">
              <a:buNone/>
            </a:pPr>
            <a:r>
              <a:rPr lang="en-US" altLang="zh-CN" sz="2400" dirty="0" smtClean="0">
                <a:solidFill>
                  <a:srgbClr val="0000FF"/>
                </a:solidFill>
                <a:latin typeface="+mn-ea"/>
                <a:ea typeface="+mn-ea"/>
              </a:rPr>
              <a:t>1)</a:t>
            </a:r>
            <a:r>
              <a:rPr lang="zh-CN" altLang="en-US" sz="2400" dirty="0" smtClean="0">
                <a:solidFill>
                  <a:srgbClr val="0000FF"/>
                </a:solidFill>
                <a:latin typeface="+mn-ea"/>
                <a:ea typeface="+mn-ea"/>
              </a:rPr>
              <a:t>选定指令系统，</a:t>
            </a:r>
            <a:r>
              <a:rPr lang="zh-CN" altLang="en-US" sz="2400" dirty="0" smtClean="0">
                <a:latin typeface="+mn-ea"/>
                <a:ea typeface="+mn-ea"/>
              </a:rPr>
              <a:t>将</a:t>
            </a:r>
            <a:r>
              <a:rPr lang="zh-CN" altLang="en-US" sz="2400" dirty="0">
                <a:latin typeface="+mn-ea"/>
                <a:ea typeface="+mn-ea"/>
              </a:rPr>
              <a:t>指令功能用</a:t>
            </a:r>
            <a:r>
              <a:rPr lang="en-US" altLang="zh-CN" sz="2400" dirty="0">
                <a:latin typeface="+mn-ea"/>
                <a:ea typeface="+mn-ea"/>
              </a:rPr>
              <a:t>RTL</a:t>
            </a:r>
            <a:r>
              <a:rPr lang="zh-CN" altLang="en-US" sz="2400" dirty="0">
                <a:latin typeface="+mn-ea"/>
                <a:ea typeface="+mn-ea"/>
              </a:rPr>
              <a:t>来表示</a:t>
            </a:r>
            <a:endParaRPr lang="zh-CN" altLang="en-US" sz="2400" dirty="0">
              <a:latin typeface="+mn-ea"/>
              <a:ea typeface="+mn-ea"/>
            </a:endParaRPr>
          </a:p>
          <a:p>
            <a:pPr marL="0" indent="0">
              <a:buNone/>
            </a:pPr>
            <a:r>
              <a:rPr lang="en-US" altLang="zh-CN" sz="2400" dirty="0" smtClean="0">
                <a:solidFill>
                  <a:srgbClr val="0000FF"/>
                </a:solidFill>
                <a:latin typeface="+mn-ea"/>
                <a:ea typeface="+mn-ea"/>
              </a:rPr>
              <a:t>2)</a:t>
            </a:r>
            <a:r>
              <a:rPr lang="zh-CN" altLang="en-US" sz="2400" dirty="0" smtClean="0">
                <a:solidFill>
                  <a:srgbClr val="0000FF"/>
                </a:solidFill>
                <a:latin typeface="+mn-ea"/>
                <a:ea typeface="+mn-ea"/>
              </a:rPr>
              <a:t>设计</a:t>
            </a:r>
            <a:r>
              <a:rPr lang="zh-CN" altLang="en-US" sz="2400" dirty="0">
                <a:solidFill>
                  <a:srgbClr val="0000FF"/>
                </a:solidFill>
                <a:latin typeface="+mn-ea"/>
                <a:ea typeface="+mn-ea"/>
              </a:rPr>
              <a:t>部件与</a:t>
            </a:r>
            <a:r>
              <a:rPr lang="zh-CN" altLang="en-US" sz="2400" dirty="0" smtClean="0">
                <a:solidFill>
                  <a:srgbClr val="0000FF"/>
                </a:solidFill>
                <a:latin typeface="+mn-ea"/>
                <a:ea typeface="+mn-ea"/>
              </a:rPr>
              <a:t>通路，</a:t>
            </a:r>
            <a:r>
              <a:rPr lang="zh-CN" altLang="en-US" sz="2400" dirty="0" smtClean="0">
                <a:latin typeface="+mn-ea"/>
                <a:ea typeface="+mn-ea"/>
              </a:rPr>
              <a:t>根据</a:t>
            </a:r>
            <a:r>
              <a:rPr lang="zh-CN" altLang="en-US" sz="2400" dirty="0">
                <a:latin typeface="+mn-ea"/>
                <a:ea typeface="+mn-ea"/>
              </a:rPr>
              <a:t>指令功能设计功能部件，并</a:t>
            </a:r>
            <a:r>
              <a:rPr lang="zh-CN" altLang="en-US" sz="2400" dirty="0">
                <a:solidFill>
                  <a:srgbClr val="FF0000"/>
                </a:solidFill>
                <a:latin typeface="+mn-ea"/>
                <a:ea typeface="+mn-ea"/>
              </a:rPr>
              <a:t>考虑如何互连</a:t>
            </a:r>
            <a:endParaRPr lang="zh-CN" altLang="en-US" sz="2400" dirty="0">
              <a:solidFill>
                <a:srgbClr val="FF0000"/>
              </a:solidFill>
              <a:latin typeface="+mn-ea"/>
              <a:ea typeface="+mn-ea"/>
            </a:endParaRPr>
          </a:p>
          <a:p>
            <a:pPr marL="0" indent="0">
              <a:buNone/>
            </a:pPr>
            <a:r>
              <a:rPr lang="en-US" altLang="zh-CN" sz="2400" dirty="0" smtClean="0">
                <a:solidFill>
                  <a:srgbClr val="0000FF"/>
                </a:solidFill>
                <a:latin typeface="+mn-ea"/>
                <a:ea typeface="+mn-ea"/>
              </a:rPr>
              <a:t>3)</a:t>
            </a:r>
            <a:r>
              <a:rPr lang="zh-CN" altLang="en-US" sz="2400" dirty="0" smtClean="0">
                <a:solidFill>
                  <a:srgbClr val="0000FF"/>
                </a:solidFill>
                <a:latin typeface="+mn-ea"/>
                <a:ea typeface="+mn-ea"/>
              </a:rPr>
              <a:t>设计</a:t>
            </a:r>
            <a:r>
              <a:rPr lang="zh-CN" altLang="en-US" sz="2400" dirty="0">
                <a:solidFill>
                  <a:srgbClr val="0000FF"/>
                </a:solidFill>
                <a:latin typeface="+mn-ea"/>
                <a:ea typeface="+mn-ea"/>
              </a:rPr>
              <a:t>控</a:t>
            </a:r>
            <a:r>
              <a:rPr lang="zh-CN" altLang="en-US" sz="2400" dirty="0" smtClean="0">
                <a:solidFill>
                  <a:srgbClr val="0000FF"/>
                </a:solidFill>
                <a:latin typeface="+mn-ea"/>
                <a:ea typeface="+mn-ea"/>
              </a:rPr>
              <a:t>点，</a:t>
            </a:r>
            <a:r>
              <a:rPr lang="zh-CN" altLang="en-US" sz="2400" dirty="0" smtClean="0">
                <a:latin typeface="+mn-ea"/>
                <a:ea typeface="+mn-ea"/>
              </a:rPr>
              <a:t>确定</a:t>
            </a:r>
            <a:r>
              <a:rPr lang="zh-CN" altLang="en-US" sz="2400" dirty="0">
                <a:latin typeface="+mn-ea"/>
                <a:ea typeface="+mn-ea"/>
              </a:rPr>
              <a:t>所有功能部件，数据通路所需控制信号</a:t>
            </a:r>
            <a:endParaRPr lang="zh-CN" altLang="en-US" sz="2400" dirty="0">
              <a:latin typeface="+mn-ea"/>
              <a:ea typeface="+mn-ea"/>
            </a:endParaRPr>
          </a:p>
          <a:p>
            <a:pPr marL="0" indent="0">
              <a:buNone/>
            </a:pPr>
            <a:r>
              <a:rPr lang="en-US" altLang="zh-CN" sz="2400" dirty="0" smtClean="0">
                <a:solidFill>
                  <a:srgbClr val="0000FF"/>
                </a:solidFill>
                <a:latin typeface="+mn-ea"/>
                <a:ea typeface="+mn-ea"/>
              </a:rPr>
              <a:t>4)</a:t>
            </a:r>
            <a:r>
              <a:rPr lang="zh-CN" altLang="en-US" sz="2400" dirty="0" smtClean="0">
                <a:solidFill>
                  <a:srgbClr val="0000FF"/>
                </a:solidFill>
                <a:latin typeface="+mn-ea"/>
                <a:ea typeface="+mn-ea"/>
              </a:rPr>
              <a:t>分析</a:t>
            </a:r>
            <a:r>
              <a:rPr lang="zh-CN" altLang="en-US" sz="2400" dirty="0">
                <a:solidFill>
                  <a:srgbClr val="0000FF"/>
                </a:solidFill>
                <a:latin typeface="+mn-ea"/>
                <a:ea typeface="+mn-ea"/>
              </a:rPr>
              <a:t>所有指令的控制信号序列</a:t>
            </a:r>
            <a:r>
              <a:rPr lang="zh-CN" altLang="en-US" sz="2400" dirty="0">
                <a:latin typeface="+mn-ea"/>
                <a:ea typeface="+mn-ea"/>
              </a:rPr>
              <a:t>，生成指令与控制信号关系表</a:t>
            </a:r>
            <a:endParaRPr lang="en-US" altLang="zh-CN" sz="2400" dirty="0">
              <a:latin typeface="+mn-ea"/>
              <a:ea typeface="+mn-ea"/>
            </a:endParaRPr>
          </a:p>
          <a:p>
            <a:pPr marL="0" indent="0">
              <a:buNone/>
            </a:pPr>
            <a:r>
              <a:rPr lang="en-US" altLang="zh-CN" sz="2400" dirty="0" smtClean="0">
                <a:solidFill>
                  <a:srgbClr val="0000FF"/>
                </a:solidFill>
                <a:latin typeface="+mn-ea"/>
                <a:ea typeface="+mn-ea"/>
              </a:rPr>
              <a:t>5)</a:t>
            </a:r>
            <a:r>
              <a:rPr lang="zh-CN" altLang="en-US" sz="2400" dirty="0" smtClean="0">
                <a:solidFill>
                  <a:srgbClr val="0000FF"/>
                </a:solidFill>
                <a:latin typeface="+mn-ea"/>
                <a:ea typeface="+mn-ea"/>
              </a:rPr>
              <a:t>设计</a:t>
            </a:r>
            <a:r>
              <a:rPr lang="zh-CN" altLang="en-US" sz="2400" dirty="0">
                <a:solidFill>
                  <a:srgbClr val="0000FF"/>
                </a:solidFill>
                <a:latin typeface="+mn-ea"/>
                <a:ea typeface="+mn-ea"/>
              </a:rPr>
              <a:t>控制器</a:t>
            </a:r>
            <a:endParaRPr lang="en-US" altLang="zh-CN" sz="2400" dirty="0">
              <a:solidFill>
                <a:srgbClr val="0000FF"/>
              </a:solidFill>
              <a:latin typeface="+mn-ea"/>
              <a:ea typeface="+mn-ea"/>
            </a:endParaRPr>
          </a:p>
          <a:p>
            <a:pPr marL="469900" lvl="1" indent="0">
              <a:buNone/>
            </a:pPr>
            <a:r>
              <a:rPr lang="zh-CN" altLang="en-US" sz="2200" dirty="0">
                <a:solidFill>
                  <a:srgbClr val="9900CC"/>
                </a:solidFill>
                <a:latin typeface="+mn-ea"/>
                <a:sym typeface="Wingdings" panose="05000000000000000000" pitchFamily="2" charset="2"/>
              </a:rPr>
              <a:t></a:t>
            </a:r>
            <a:r>
              <a:rPr lang="zh-CN" altLang="en-US" sz="2400" dirty="0" smtClean="0">
                <a:solidFill>
                  <a:schemeClr val="tx1"/>
                </a:solidFill>
                <a:latin typeface="+mn-ea"/>
                <a:ea typeface="+mn-ea"/>
              </a:rPr>
              <a:t>设计</a:t>
            </a:r>
            <a:r>
              <a:rPr lang="zh-CN" altLang="en-US" sz="2400" dirty="0">
                <a:solidFill>
                  <a:schemeClr val="tx1"/>
                </a:solidFill>
                <a:latin typeface="+mn-ea"/>
                <a:ea typeface="+mn-ea"/>
              </a:rPr>
              <a:t>微指令，微程序，地址转移逻辑，设计微程序控制器</a:t>
            </a:r>
            <a:endParaRPr lang="en-US" altLang="zh-CN" sz="2400" dirty="0">
              <a:solidFill>
                <a:schemeClr val="tx1"/>
              </a:solidFill>
              <a:latin typeface="+mn-ea"/>
              <a:ea typeface="+mn-ea"/>
            </a:endParaRPr>
          </a:p>
          <a:p>
            <a:pPr marL="469900" lvl="1" indent="0">
              <a:buNone/>
            </a:pPr>
            <a:r>
              <a:rPr lang="zh-CN" altLang="en-US" sz="2200" dirty="0">
                <a:solidFill>
                  <a:srgbClr val="9900CC"/>
                </a:solidFill>
                <a:latin typeface="+mn-ea"/>
                <a:sym typeface="Wingdings" panose="05000000000000000000" pitchFamily="2" charset="2"/>
              </a:rPr>
              <a:t></a:t>
            </a:r>
            <a:r>
              <a:rPr lang="zh-CN" altLang="en-US" sz="2400" dirty="0" smtClean="0">
                <a:solidFill>
                  <a:schemeClr val="tx1"/>
                </a:solidFill>
                <a:latin typeface="+mn-ea"/>
                <a:ea typeface="+mn-ea"/>
              </a:rPr>
              <a:t>生成</a:t>
            </a:r>
            <a:r>
              <a:rPr lang="zh-CN" altLang="en-US" sz="2400" dirty="0">
                <a:solidFill>
                  <a:schemeClr val="tx1"/>
                </a:solidFill>
                <a:latin typeface="+mn-ea"/>
                <a:ea typeface="+mn-ea"/>
              </a:rPr>
              <a:t>每个控制信号的逻辑表达式，设计硬布线控制器</a:t>
            </a:r>
            <a:endParaRPr lang="zh-CN" altLang="en-US" sz="2400" dirty="0">
              <a:solidFill>
                <a:schemeClr val="tx1"/>
              </a:solidFill>
              <a:latin typeface="+mn-ea"/>
              <a:ea typeface="+mn-ea"/>
            </a:endParaRPr>
          </a:p>
          <a:p>
            <a:endParaRPr lang="zh-CN" altLang="en-US" dirty="0"/>
          </a:p>
        </p:txBody>
      </p:sp>
      <p:sp>
        <p:nvSpPr>
          <p:cNvPr id="2" name="矩形 1"/>
          <p:cNvSpPr/>
          <p:nvPr/>
        </p:nvSpPr>
        <p:spPr>
          <a:xfrm>
            <a:off x="864907" y="914912"/>
            <a:ext cx="4309975"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设计</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处理器的步骤</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9.9 </a:t>
            </a:r>
            <a:r>
              <a:rPr lang="zh-CN" altLang="en-US" b="0" dirty="0">
                <a:solidFill>
                  <a:schemeClr val="tx1"/>
                </a:solidFill>
                <a:effectLst/>
              </a:rPr>
              <a:t> </a:t>
            </a:r>
            <a:r>
              <a:rPr lang="zh-CN" altLang="en-US" b="0" dirty="0" smtClean="0">
                <a:solidFill>
                  <a:schemeClr val="tx1"/>
                </a:solidFill>
                <a:effectLst/>
              </a:rPr>
              <a:t>控制器设计总结</a:t>
            </a:r>
            <a:endParaRPr lang="zh-CN" altLang="en-US" b="0" dirty="0">
              <a:solidFill>
                <a:schemeClr val="tx1"/>
              </a:solidFill>
              <a:effectLst/>
            </a:endParaRPr>
          </a:p>
        </p:txBody>
      </p:sp>
      <p:sp>
        <p:nvSpPr>
          <p:cNvPr id="2" name="矩形 1"/>
          <p:cNvSpPr/>
          <p:nvPr/>
        </p:nvSpPr>
        <p:spPr>
          <a:xfrm>
            <a:off x="741244" y="895896"/>
            <a:ext cx="4309975" cy="52322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硬件设计四</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原则</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6" name="内容占位符 2"/>
          <p:cNvSpPr>
            <a:spLocks noGrp="1"/>
          </p:cNvSpPr>
          <p:nvPr>
            <p:ph idx="1"/>
          </p:nvPr>
        </p:nvSpPr>
        <p:spPr>
          <a:xfrm>
            <a:off x="1256793" y="1503448"/>
            <a:ext cx="10515599" cy="4276868"/>
          </a:xfrm>
        </p:spPr>
        <p:txBody>
          <a:bodyPr>
            <a:normAutofit/>
          </a:bodyPr>
          <a:lstStyle/>
          <a:p>
            <a:pPr marL="0" indent="0">
              <a:buNone/>
            </a:pPr>
            <a:r>
              <a:rPr lang="en-US" altLang="zh-CN" sz="2400" b="1" dirty="0" smtClean="0">
                <a:latin typeface="+mn-ea"/>
                <a:ea typeface="+mn-ea"/>
              </a:rPr>
              <a:t>1</a:t>
            </a:r>
            <a:r>
              <a:rPr lang="en-US" altLang="zh-CN" sz="2400" b="1" dirty="0">
                <a:latin typeface="+mn-ea"/>
                <a:ea typeface="+mn-ea"/>
              </a:rPr>
              <a:t>)</a:t>
            </a:r>
            <a:r>
              <a:rPr lang="zh-CN" altLang="en-US" sz="2400" b="1" dirty="0" smtClean="0">
                <a:latin typeface="+mn-ea"/>
                <a:ea typeface="+mn-ea"/>
              </a:rPr>
              <a:t>简单性</a:t>
            </a:r>
            <a:r>
              <a:rPr lang="zh-CN" altLang="en-US" sz="2400" b="1" dirty="0">
                <a:latin typeface="+mn-ea"/>
                <a:ea typeface="+mn-ea"/>
              </a:rPr>
              <a:t>来自规则性</a:t>
            </a:r>
            <a:endParaRPr lang="en-US" altLang="zh-CN" sz="2400" b="1" dirty="0">
              <a:latin typeface="+mn-ea"/>
              <a:ea typeface="+mn-ea"/>
            </a:endParaRPr>
          </a:p>
          <a:p>
            <a:pPr marL="457200" lvl="1" indent="0">
              <a:buNone/>
            </a:pPr>
            <a:r>
              <a:rPr lang="zh-CN" altLang="en-US" sz="2400" dirty="0">
                <a:solidFill>
                  <a:srgbClr val="9900CC"/>
                </a:solidFill>
                <a:latin typeface="+mn-ea"/>
                <a:sym typeface="Wingdings" panose="05000000000000000000" pitchFamily="2" charset="2"/>
              </a:rPr>
              <a:t> </a:t>
            </a:r>
            <a:r>
              <a:rPr lang="en-US" altLang="zh-CN" sz="2400" dirty="0" smtClean="0">
                <a:solidFill>
                  <a:schemeClr val="tx1"/>
                </a:solidFill>
                <a:latin typeface="+mn-ea"/>
                <a:ea typeface="+mn-ea"/>
              </a:rPr>
              <a:t>Simplicity </a:t>
            </a:r>
            <a:r>
              <a:rPr lang="en-US" altLang="zh-CN" sz="2400" dirty="0">
                <a:solidFill>
                  <a:schemeClr val="tx1"/>
                </a:solidFill>
                <a:latin typeface="+mn-ea"/>
                <a:ea typeface="+mn-ea"/>
              </a:rPr>
              <a:t>favors regularity</a:t>
            </a:r>
            <a:endParaRPr lang="en-US" altLang="zh-CN" sz="2400" dirty="0">
              <a:solidFill>
                <a:schemeClr val="tx1"/>
              </a:solidFill>
              <a:latin typeface="+mn-ea"/>
              <a:ea typeface="+mn-ea"/>
            </a:endParaRPr>
          </a:p>
          <a:p>
            <a:pPr marL="457200" lvl="1" indent="0">
              <a:buNone/>
            </a:pPr>
            <a:r>
              <a:rPr lang="zh-CN" altLang="en-US" sz="2400" dirty="0" smtClean="0">
                <a:solidFill>
                  <a:srgbClr val="9900CC"/>
                </a:solidFill>
                <a:latin typeface="+mn-ea"/>
                <a:sym typeface="Wingdings" panose="05000000000000000000" pitchFamily="2" charset="2"/>
              </a:rPr>
              <a:t> </a:t>
            </a:r>
            <a:r>
              <a:rPr lang="zh-CN" altLang="en-US" sz="2400" dirty="0" smtClean="0">
                <a:solidFill>
                  <a:schemeClr val="tx1"/>
                </a:solidFill>
                <a:latin typeface="+mn-ea"/>
                <a:ea typeface="+mn-ea"/>
              </a:rPr>
              <a:t>指令</a:t>
            </a:r>
            <a:r>
              <a:rPr lang="zh-CN" altLang="en-US" sz="2400" dirty="0">
                <a:solidFill>
                  <a:schemeClr val="tx1"/>
                </a:solidFill>
                <a:latin typeface="+mn-ea"/>
                <a:ea typeface="+mn-ea"/>
              </a:rPr>
              <a:t>越规整设计越简单</a:t>
            </a:r>
            <a:endParaRPr lang="en-US" altLang="zh-CN" sz="2400" dirty="0">
              <a:solidFill>
                <a:schemeClr val="tx1"/>
              </a:solidFill>
              <a:latin typeface="+mn-ea"/>
              <a:ea typeface="+mn-ea"/>
            </a:endParaRPr>
          </a:p>
          <a:p>
            <a:pPr marL="0" indent="0">
              <a:buNone/>
            </a:pPr>
            <a:r>
              <a:rPr lang="en-US" altLang="zh-CN" sz="2400" b="1" dirty="0" smtClean="0">
                <a:latin typeface="+mn-ea"/>
                <a:ea typeface="+mn-ea"/>
              </a:rPr>
              <a:t>2)</a:t>
            </a:r>
            <a:r>
              <a:rPr lang="zh-CN" altLang="en-US" sz="2400" b="1" dirty="0" smtClean="0">
                <a:latin typeface="+mn-ea"/>
                <a:ea typeface="+mn-ea"/>
              </a:rPr>
              <a:t>越小越快</a:t>
            </a:r>
            <a:r>
              <a:rPr lang="en-US" altLang="zh-CN" sz="2400" b="1" dirty="0">
                <a:latin typeface="+mn-ea"/>
                <a:ea typeface="+mn-ea"/>
              </a:rPr>
              <a:t>		</a:t>
            </a:r>
            <a:endParaRPr lang="en-US" altLang="zh-CN" sz="2400" b="1" dirty="0">
              <a:latin typeface="+mn-ea"/>
              <a:ea typeface="+mn-ea"/>
            </a:endParaRPr>
          </a:p>
          <a:p>
            <a:pPr marL="457200" lvl="1" indent="0">
              <a:buNone/>
            </a:pPr>
            <a:r>
              <a:rPr lang="zh-CN" altLang="en-US" sz="2400" dirty="0">
                <a:solidFill>
                  <a:srgbClr val="9900CC"/>
                </a:solidFill>
                <a:latin typeface="+mn-ea"/>
                <a:sym typeface="Wingdings" panose="05000000000000000000" pitchFamily="2" charset="2"/>
              </a:rPr>
              <a:t> </a:t>
            </a:r>
            <a:r>
              <a:rPr lang="en-US" altLang="zh-CN" sz="2400" dirty="0" smtClean="0">
                <a:solidFill>
                  <a:schemeClr val="tx1"/>
                </a:solidFill>
                <a:latin typeface="+mn-ea"/>
                <a:ea typeface="+mn-ea"/>
              </a:rPr>
              <a:t>Smaller </a:t>
            </a:r>
            <a:r>
              <a:rPr lang="en-US" altLang="zh-CN" sz="2400" dirty="0">
                <a:solidFill>
                  <a:schemeClr val="tx1"/>
                </a:solidFill>
                <a:latin typeface="+mn-ea"/>
                <a:ea typeface="+mn-ea"/>
              </a:rPr>
              <a:t>is faster</a:t>
            </a:r>
            <a:endParaRPr lang="en-US" altLang="zh-CN" sz="2400" dirty="0">
              <a:solidFill>
                <a:schemeClr val="tx1"/>
              </a:solidFill>
              <a:latin typeface="+mn-ea"/>
              <a:ea typeface="+mn-ea"/>
            </a:endParaRPr>
          </a:p>
          <a:p>
            <a:pPr marL="457200" lvl="1" indent="0">
              <a:buNone/>
            </a:pPr>
            <a:r>
              <a:rPr lang="zh-CN" altLang="en-US" sz="2400" dirty="0" smtClean="0">
                <a:solidFill>
                  <a:srgbClr val="9900CC"/>
                </a:solidFill>
                <a:latin typeface="+mn-ea"/>
                <a:sym typeface="Wingdings" panose="05000000000000000000" pitchFamily="2" charset="2"/>
              </a:rPr>
              <a:t> </a:t>
            </a:r>
            <a:r>
              <a:rPr lang="zh-CN" altLang="en-US" sz="2400" dirty="0" smtClean="0">
                <a:solidFill>
                  <a:schemeClr val="tx1"/>
                </a:solidFill>
                <a:latin typeface="+mn-ea"/>
                <a:ea typeface="+mn-ea"/>
              </a:rPr>
              <a:t>面积</a:t>
            </a:r>
            <a:r>
              <a:rPr lang="zh-CN" altLang="en-US" sz="2400" dirty="0">
                <a:solidFill>
                  <a:schemeClr val="tx1"/>
                </a:solidFill>
                <a:latin typeface="+mn-ea"/>
                <a:ea typeface="+mn-ea"/>
              </a:rPr>
              <a:t>小，传播路径小，门延迟少</a:t>
            </a:r>
            <a:endParaRPr lang="en-US" altLang="zh-CN" sz="2400" dirty="0">
              <a:solidFill>
                <a:schemeClr val="tx1"/>
              </a:solidFill>
              <a:latin typeface="+mn-ea"/>
              <a:ea typeface="+mn-ea"/>
            </a:endParaRPr>
          </a:p>
          <a:p>
            <a:pPr marL="0" indent="0">
              <a:buNone/>
            </a:pPr>
            <a:r>
              <a:rPr lang="en-US" altLang="zh-CN" sz="2400" b="1" dirty="0" smtClean="0">
                <a:latin typeface="+mn-ea"/>
                <a:ea typeface="+mn-ea"/>
              </a:rPr>
              <a:t>3)</a:t>
            </a:r>
            <a:r>
              <a:rPr lang="zh-CN" altLang="en-US" sz="2400" b="1" dirty="0" smtClean="0">
                <a:latin typeface="+mn-ea"/>
                <a:ea typeface="+mn-ea"/>
              </a:rPr>
              <a:t>加快</a:t>
            </a:r>
            <a:r>
              <a:rPr lang="zh-CN" altLang="en-US" sz="2400" b="1" dirty="0">
                <a:latin typeface="+mn-ea"/>
                <a:ea typeface="+mn-ea"/>
              </a:rPr>
              <a:t>经常性</a:t>
            </a:r>
            <a:r>
              <a:rPr lang="zh-CN" altLang="en-US" sz="2400" b="1" dirty="0" smtClean="0">
                <a:latin typeface="+mn-ea"/>
                <a:ea typeface="+mn-ea"/>
              </a:rPr>
              <a:t>事件 </a:t>
            </a:r>
            <a:r>
              <a:rPr lang="en-US" altLang="zh-CN" sz="2400" b="1" dirty="0" smtClean="0">
                <a:latin typeface="+mn-ea"/>
                <a:ea typeface="+mn-ea"/>
              </a:rPr>
              <a:t>(</a:t>
            </a:r>
            <a:r>
              <a:rPr lang="en-US" altLang="zh-CN" sz="2400" dirty="0" smtClean="0">
                <a:solidFill>
                  <a:schemeClr val="tx1"/>
                </a:solidFill>
                <a:latin typeface="+mn-ea"/>
                <a:ea typeface="+mn-ea"/>
              </a:rPr>
              <a:t>Make </a:t>
            </a:r>
            <a:r>
              <a:rPr lang="en-US" altLang="zh-CN" sz="2400" dirty="0">
                <a:solidFill>
                  <a:schemeClr val="tx1"/>
                </a:solidFill>
                <a:latin typeface="+mn-ea"/>
                <a:ea typeface="+mn-ea"/>
              </a:rPr>
              <a:t>the common case </a:t>
            </a:r>
            <a:r>
              <a:rPr lang="en-US" altLang="zh-CN" sz="2400" dirty="0" smtClean="0">
                <a:solidFill>
                  <a:schemeClr val="tx1"/>
                </a:solidFill>
                <a:latin typeface="+mn-ea"/>
                <a:ea typeface="+mn-ea"/>
              </a:rPr>
              <a:t>fast)</a:t>
            </a:r>
            <a:endParaRPr lang="en-US" altLang="zh-CN" sz="2400" dirty="0">
              <a:solidFill>
                <a:schemeClr val="tx1"/>
              </a:solidFill>
              <a:latin typeface="+mn-ea"/>
              <a:ea typeface="+mn-ea"/>
            </a:endParaRPr>
          </a:p>
          <a:p>
            <a:pPr marL="0" indent="0">
              <a:buNone/>
            </a:pPr>
            <a:r>
              <a:rPr lang="en-US" altLang="zh-CN" sz="2400" b="1" dirty="0" smtClean="0">
                <a:latin typeface="+mn-ea"/>
                <a:ea typeface="+mn-ea"/>
              </a:rPr>
              <a:t>4)</a:t>
            </a:r>
            <a:r>
              <a:rPr lang="zh-CN" altLang="en-US" sz="2400" b="1" dirty="0" smtClean="0">
                <a:latin typeface="+mn-ea"/>
                <a:ea typeface="+mn-ea"/>
              </a:rPr>
              <a:t>好的</a:t>
            </a:r>
            <a:r>
              <a:rPr lang="zh-CN" altLang="en-US" sz="2400" b="1" dirty="0">
                <a:latin typeface="+mn-ea"/>
                <a:ea typeface="+mn-ea"/>
              </a:rPr>
              <a:t>设计需要适度的</a:t>
            </a:r>
            <a:r>
              <a:rPr lang="zh-CN" altLang="en-US" sz="2400" b="1" dirty="0" smtClean="0">
                <a:latin typeface="+mn-ea"/>
                <a:ea typeface="+mn-ea"/>
              </a:rPr>
              <a:t>折衷 </a:t>
            </a:r>
            <a:r>
              <a:rPr lang="en-US" altLang="zh-CN" sz="2400" b="1" dirty="0" smtClean="0">
                <a:latin typeface="+mn-ea"/>
                <a:ea typeface="+mn-ea"/>
              </a:rPr>
              <a:t>(</a:t>
            </a:r>
            <a:r>
              <a:rPr lang="en-US" altLang="zh-CN" sz="2400" dirty="0" smtClean="0">
                <a:latin typeface="+mn-ea"/>
                <a:ea typeface="+mn-ea"/>
              </a:rPr>
              <a:t>Good </a:t>
            </a:r>
            <a:r>
              <a:rPr lang="en-US" altLang="zh-CN" sz="2400" dirty="0">
                <a:latin typeface="+mn-ea"/>
                <a:ea typeface="+mn-ea"/>
              </a:rPr>
              <a:t>design demands good </a:t>
            </a:r>
            <a:r>
              <a:rPr lang="en-US" altLang="zh-CN" sz="2400" dirty="0" smtClean="0">
                <a:latin typeface="+mn-ea"/>
                <a:ea typeface="+mn-ea"/>
              </a:rPr>
              <a:t>compromises)</a:t>
            </a:r>
            <a:endParaRPr lang="en-US" altLang="zh-CN" sz="2400" dirty="0">
              <a:latin typeface="+mn-ea"/>
              <a:ea typeface="+mn-ea"/>
            </a:endParaRPr>
          </a:p>
          <a:p>
            <a:pPr lvl="1"/>
            <a:endParaRPr lang="en-US" altLang="zh-CN" dirty="0"/>
          </a:p>
          <a:p>
            <a:pPr lvl="1"/>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10402" y="2472623"/>
            <a:ext cx="7858200" cy="1445260"/>
          </a:xfrm>
          <a:prstGeom prst="rect">
            <a:avLst/>
          </a:prstGeom>
          <a:noFill/>
        </p:spPr>
        <p:txBody>
          <a:bodyPr wrap="square" rtlCol="0">
            <a:spAutoFit/>
          </a:bodyPr>
          <a:lstStyle/>
          <a:p>
            <a:pPr algn="ctr"/>
            <a:r>
              <a:rPr lang="zh-CN" altLang="en-US" sz="8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第</a:t>
            </a:r>
            <a:r>
              <a:rPr lang="zh-CN" altLang="en-US" sz="8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五部分完</a:t>
            </a:r>
            <a:endParaRPr lang="en-US" altLang="zh-CN"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graphicFrame>
        <p:nvGraphicFramePr>
          <p:cNvPr id="556" name="表格 555"/>
          <p:cNvGraphicFramePr>
            <a:graphicFrameLocks noGrp="1"/>
          </p:cNvGraphicFramePr>
          <p:nvPr/>
        </p:nvGraphicFramePr>
        <p:xfrm>
          <a:off x="740229" y="1536402"/>
          <a:ext cx="2471057" cy="2223956"/>
        </p:xfrm>
        <a:graphic>
          <a:graphicData uri="http://schemas.openxmlformats.org/drawingml/2006/table">
            <a:tbl>
              <a:tblPr firstRow="1" bandRow="1">
                <a:tableStyleId>{5C22544A-7EE6-4342-B048-85BDC9FD1C3A}</a:tableStyleId>
              </a:tblPr>
              <a:tblGrid>
                <a:gridCol w="653142"/>
                <a:gridCol w="1817915"/>
              </a:tblGrid>
              <a:tr h="630773">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T1</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1061">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T2</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+4</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1061">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T3</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dirty="0" err="1">
                          <a:solidFill>
                            <a:schemeClr val="tx1"/>
                          </a:solidFill>
                          <a:latin typeface="+mn-ea"/>
                          <a:ea typeface="+mn-ea"/>
                        </a:rPr>
                        <a:t>DRE</a:t>
                      </a:r>
                      <a:r>
                        <a:rPr lang="en-US" altLang="zh-CN" sz="1400" b="1" baseline="-25000" dirty="0" err="1">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106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6"/>
                          </a:solidFill>
                          <a:effectLst>
                            <a:outerShdw blurRad="38100" dist="38100" dir="2700000" algn="tl">
                              <a:srgbClr val="000000">
                                <a:alpha val="43137"/>
                              </a:srgbClr>
                            </a:outerShdw>
                          </a:effectLst>
                          <a:latin typeface="+mn-ea"/>
                          <a:ea typeface="+mn-ea"/>
                        </a:rPr>
                        <a:t>T4</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IR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58" name="矩形 557"/>
          <p:cNvSpPr/>
          <p:nvPr/>
        </p:nvSpPr>
        <p:spPr>
          <a:xfrm>
            <a:off x="502008" y="767151"/>
            <a:ext cx="4672874"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1.</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微程序控制器的基本</a:t>
            </a:r>
            <a:r>
              <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思想</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559" name="表格 558"/>
          <p:cNvGraphicFramePr>
            <a:graphicFrameLocks noGrp="1"/>
          </p:cNvGraphicFramePr>
          <p:nvPr/>
        </p:nvGraphicFramePr>
        <p:xfrm>
          <a:off x="7647700" y="591301"/>
          <a:ext cx="2051471" cy="2554437"/>
        </p:xfrm>
        <a:graphic>
          <a:graphicData uri="http://schemas.openxmlformats.org/drawingml/2006/table">
            <a:tbl>
              <a:tblPr firstRow="1" bandRow="1">
                <a:tableStyleId>{5C22544A-7EE6-4342-B048-85BDC9FD1C3A}</a:tableStyleId>
              </a:tblPr>
              <a:tblGrid>
                <a:gridCol w="420118"/>
                <a:gridCol w="1631353"/>
              </a:tblGrid>
              <a:tr h="319476">
                <a:tc>
                  <a:txBody>
                    <a:bodyPr/>
                    <a:lstStyle/>
                    <a:p>
                      <a:pPr algn="l">
                        <a:lnSpc>
                          <a:spcPct val="100000"/>
                        </a:lnSpc>
                      </a:pPr>
                      <a:r>
                        <a:rPr lang="en-US" altLang="zh-CN" sz="1800" b="0" dirty="0">
                          <a:solidFill>
                            <a:schemeClr val="bg1"/>
                          </a:solidFill>
                          <a:latin typeface="+mn-ea"/>
                          <a:ea typeface="+mn-ea"/>
                        </a:rPr>
                        <a:t>#</a:t>
                      </a:r>
                      <a:endParaRPr lang="zh-CN" altLang="en-US" sz="1800" b="0" dirty="0">
                        <a:solidFill>
                          <a:schemeClr val="bg1"/>
                        </a:solidFill>
                        <a:latin typeface="+mn-ea"/>
                        <a:ea typeface="+mn-ea"/>
                      </a:endParaRPr>
                    </a:p>
                  </a:txBody>
                  <a:tcPr marL="86699" marR="86699" marT="43349" marB="43349" anchor="ctr" anchorCtr="1"/>
                </a:tc>
                <a:tc>
                  <a:txBody>
                    <a:bodyPr/>
                    <a:lstStyle/>
                    <a:p>
                      <a:pPr algn="l">
                        <a:lnSpc>
                          <a:spcPct val="100000"/>
                        </a:lnSpc>
                      </a:pPr>
                      <a:r>
                        <a:rPr lang="zh-CN" altLang="en-US" sz="1800" b="0" dirty="0" smtClean="0">
                          <a:solidFill>
                            <a:schemeClr val="bg1"/>
                          </a:solidFill>
                          <a:latin typeface="+mn-ea"/>
                          <a:ea typeface="+mn-ea"/>
                        </a:rPr>
                        <a:t>程序</a:t>
                      </a:r>
                      <a:endParaRPr lang="zh-CN" altLang="en-US" sz="1800" b="0" dirty="0">
                        <a:solidFill>
                          <a:schemeClr val="bg1"/>
                        </a:solidFill>
                        <a:latin typeface="+mn-ea"/>
                        <a:ea typeface="+mn-ea"/>
                      </a:endParaRPr>
                    </a:p>
                  </a:txBody>
                  <a:tcPr marL="86699" marR="86699" marT="43349" marB="43349" anchor="ctr" anchorCtr="1"/>
                </a:tc>
              </a:tr>
              <a:tr h="408162">
                <a:tc>
                  <a:txBody>
                    <a:bodyPr/>
                    <a:lstStyle/>
                    <a:p>
                      <a:pPr algn="l">
                        <a:lnSpc>
                          <a:spcPct val="100000"/>
                        </a:lnSpc>
                      </a:pPr>
                      <a:r>
                        <a:rPr lang="en-US" altLang="zh-CN" sz="1800" b="0" kern="1200" dirty="0">
                          <a:solidFill>
                            <a:schemeClr val="tx1"/>
                          </a:solidFill>
                          <a:latin typeface="+mn-ea"/>
                          <a:ea typeface="+mn-ea"/>
                          <a:cs typeface="Courier New" panose="02070309020205020404" pitchFamily="49" charset="0"/>
                          <a:sym typeface="Wingdings" panose="05000000000000000000" pitchFamily="2" charset="2"/>
                        </a:rPr>
                        <a:t>1</a:t>
                      </a:r>
                      <a:endParaRPr lang="en-US" altLang="zh-CN" sz="1800" b="0"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00000"/>
                        </a:lnSpc>
                      </a:pP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lw</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 </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rt,imm</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rs</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a:t>
                      </a:r>
                      <a:endParaRPr lang="en-US" altLang="zh-CN" sz="1800" b="1"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r>
              <a:tr h="424543">
                <a:tc>
                  <a:txBody>
                    <a:bodyPr/>
                    <a:lstStyle/>
                    <a:p>
                      <a:pPr algn="l">
                        <a:lnSpc>
                          <a:spcPct val="100000"/>
                        </a:lnSpc>
                      </a:pPr>
                      <a:r>
                        <a:rPr lang="en-US" altLang="zh-CN" sz="1800" b="0" kern="1200" dirty="0">
                          <a:solidFill>
                            <a:schemeClr val="tx1"/>
                          </a:solidFill>
                          <a:latin typeface="+mn-ea"/>
                          <a:ea typeface="+mn-ea"/>
                          <a:cs typeface="Courier New" panose="02070309020205020404" pitchFamily="49" charset="0"/>
                          <a:sym typeface="Wingdings" panose="05000000000000000000" pitchFamily="2" charset="2"/>
                        </a:rPr>
                        <a:t>2</a:t>
                      </a:r>
                      <a:endParaRPr lang="en-US" altLang="zh-CN" sz="1800" b="0"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00000"/>
                        </a:lnSpc>
                      </a:pP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sw</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 </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rt,imm</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rs</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a:t>
                      </a:r>
                      <a:endParaRPr lang="en-US" altLang="zh-CN" sz="1800" b="1"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r>
              <a:tr h="57694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kern="1200" dirty="0">
                          <a:solidFill>
                            <a:schemeClr val="tx1"/>
                          </a:solidFill>
                          <a:latin typeface="+mn-ea"/>
                          <a:ea typeface="+mn-ea"/>
                          <a:cs typeface="Courier New" panose="02070309020205020404" pitchFamily="49" charset="0"/>
                          <a:sym typeface="Wingdings" panose="05000000000000000000" pitchFamily="2" charset="2"/>
                        </a:rPr>
                        <a:t>3</a:t>
                      </a:r>
                      <a:endParaRPr lang="en-US" altLang="zh-CN" sz="1800" b="0"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beq</a:t>
                      </a:r>
                      <a:r>
                        <a:rPr lang="en-US" altLang="zh-CN" sz="1800" b="1" kern="1200" dirty="0">
                          <a:solidFill>
                            <a:schemeClr val="tx1"/>
                          </a:solidFill>
                          <a:latin typeface="+mn-ea"/>
                          <a:ea typeface="+mn-ea"/>
                          <a:cs typeface="Courier New" panose="02070309020205020404" pitchFamily="49" charset="0"/>
                          <a:sym typeface="Wingdings" panose="05000000000000000000" pitchFamily="2" charset="2"/>
                        </a:rPr>
                        <a:t> </a:t>
                      </a:r>
                      <a:r>
                        <a:rPr lang="en-US" altLang="zh-CN" sz="1800" b="1" kern="1200" dirty="0" err="1">
                          <a:solidFill>
                            <a:schemeClr val="tx1"/>
                          </a:solidFill>
                          <a:latin typeface="+mn-ea"/>
                          <a:ea typeface="+mn-ea"/>
                          <a:cs typeface="Courier New" panose="02070309020205020404" pitchFamily="49" charset="0"/>
                          <a:sym typeface="Wingdings" panose="05000000000000000000" pitchFamily="2" charset="2"/>
                        </a:rPr>
                        <a:t>rs,rt,imm</a:t>
                      </a:r>
                      <a:endParaRPr lang="en-US" altLang="zh-CN" sz="1800" b="1" kern="1200" dirty="0">
                        <a:solidFill>
                          <a:schemeClr val="tx1"/>
                        </a:solidFill>
                        <a:latin typeface="+mn-ea"/>
                        <a:ea typeface="+mn-ea"/>
                        <a:cs typeface="Courier New" panose="02070309020205020404" pitchFamily="49" charset="0"/>
                        <a:sym typeface="Wingdings" panose="05000000000000000000" pitchFamily="2" charset="2"/>
                      </a:endParaRPr>
                    </a:p>
                  </a:txBody>
                  <a:tcPr marL="86699" marR="86699" marT="43349" marB="43349" anchorCtr="1"/>
                </a:tc>
              </a:tr>
              <a:tr h="413657">
                <a:tc>
                  <a:txBody>
                    <a:bodyPr/>
                    <a:lstStyle/>
                    <a:p>
                      <a:pPr algn="l">
                        <a:lnSpc>
                          <a:spcPct val="100000"/>
                        </a:lnSpc>
                      </a:pPr>
                      <a:r>
                        <a:rPr lang="en-US" altLang="zh-CN" sz="1800" b="0" kern="1200" dirty="0">
                          <a:solidFill>
                            <a:schemeClr val="tx1"/>
                          </a:solidFill>
                          <a:latin typeface="+mn-ea"/>
                          <a:ea typeface="+mn-ea"/>
                          <a:cs typeface="Courier New" panose="02070309020205020404" pitchFamily="49" charset="0"/>
                        </a:rPr>
                        <a:t>4</a:t>
                      </a:r>
                      <a:endParaRPr lang="zh-CN" altLang="en-US" sz="1800" b="0" kern="1200" dirty="0">
                        <a:solidFill>
                          <a:schemeClr val="tx1"/>
                        </a:solidFill>
                        <a:latin typeface="+mn-ea"/>
                        <a:ea typeface="+mn-ea"/>
                        <a:cs typeface="Courier New" panose="02070309020205020404" pitchFamily="49" charset="0"/>
                      </a:endParaRPr>
                    </a:p>
                  </a:txBody>
                  <a:tcPr marL="86699" marR="86699" marT="43349" marB="43349" anchorCtr="1"/>
                </a:tc>
                <a:tc>
                  <a:txBody>
                    <a:bodyPr/>
                    <a:lstStyle/>
                    <a:p>
                      <a:pPr algn="l">
                        <a:lnSpc>
                          <a:spcPct val="100000"/>
                        </a:lnSpc>
                      </a:pPr>
                      <a:r>
                        <a:rPr lang="en-US" altLang="zh-CN" sz="1800" b="1" kern="1200" dirty="0" err="1">
                          <a:solidFill>
                            <a:schemeClr val="tx1"/>
                          </a:solidFill>
                          <a:latin typeface="+mn-ea"/>
                          <a:ea typeface="+mn-ea"/>
                          <a:cs typeface="Courier New" panose="02070309020205020404" pitchFamily="49" charset="0"/>
                        </a:rPr>
                        <a:t>addi</a:t>
                      </a:r>
                      <a:r>
                        <a:rPr lang="en-US" altLang="zh-CN" sz="1800" b="1" kern="1200" dirty="0">
                          <a:solidFill>
                            <a:schemeClr val="tx1"/>
                          </a:solidFill>
                          <a:latin typeface="+mn-ea"/>
                          <a:ea typeface="+mn-ea"/>
                          <a:cs typeface="Courier New" panose="02070309020205020404" pitchFamily="49" charset="0"/>
                        </a:rPr>
                        <a:t> </a:t>
                      </a:r>
                      <a:r>
                        <a:rPr lang="en-US" altLang="zh-CN" sz="1800" b="1" kern="1200" dirty="0" err="1">
                          <a:solidFill>
                            <a:schemeClr val="tx1"/>
                          </a:solidFill>
                          <a:latin typeface="+mn-ea"/>
                          <a:ea typeface="+mn-ea"/>
                          <a:cs typeface="Courier New" panose="02070309020205020404" pitchFamily="49" charset="0"/>
                        </a:rPr>
                        <a:t>rt,rs,imm</a:t>
                      </a:r>
                      <a:endParaRPr lang="en-US" altLang="zh-CN" sz="1800" b="1" kern="1200" dirty="0">
                        <a:solidFill>
                          <a:schemeClr val="tx1"/>
                        </a:solidFill>
                        <a:latin typeface="+mn-ea"/>
                        <a:ea typeface="+mn-ea"/>
                        <a:cs typeface="Courier New" panose="02070309020205020404" pitchFamily="49" charset="0"/>
                      </a:endParaRPr>
                    </a:p>
                  </a:txBody>
                  <a:tcPr marL="86699" marR="86699" marT="43349" marB="43349" anchorCtr="1"/>
                </a:tc>
              </a:tr>
              <a:tr h="370114">
                <a:tc>
                  <a:txBody>
                    <a:bodyPr/>
                    <a:lstStyle/>
                    <a:p>
                      <a:pPr algn="l">
                        <a:lnSpc>
                          <a:spcPct val="100000"/>
                        </a:lnSpc>
                      </a:pPr>
                      <a:r>
                        <a:rPr lang="en-US" altLang="zh-CN" sz="1800" b="0" kern="1200" dirty="0">
                          <a:solidFill>
                            <a:schemeClr val="tx1"/>
                          </a:solidFill>
                          <a:latin typeface="+mn-ea"/>
                          <a:ea typeface="+mn-ea"/>
                          <a:cs typeface="Courier New" panose="02070309020205020404" pitchFamily="49" charset="0"/>
                        </a:rPr>
                        <a:t>5</a:t>
                      </a:r>
                      <a:endParaRPr lang="zh-CN" altLang="en-US" sz="1800" b="0" kern="1200" dirty="0">
                        <a:solidFill>
                          <a:schemeClr val="tx1"/>
                        </a:solidFill>
                        <a:latin typeface="+mn-ea"/>
                        <a:ea typeface="+mn-ea"/>
                        <a:cs typeface="Courier New" panose="02070309020205020404" pitchFamily="49" charset="0"/>
                      </a:endParaRPr>
                    </a:p>
                  </a:txBody>
                  <a:tcPr marL="86699" marR="86699" marT="43349" marB="43349" anchorCtr="1"/>
                </a:tc>
                <a:tc>
                  <a:txBody>
                    <a:bodyPr/>
                    <a:lstStyle/>
                    <a:p>
                      <a:pPr algn="l">
                        <a:lnSpc>
                          <a:spcPct val="100000"/>
                        </a:lnSpc>
                      </a:pPr>
                      <a:r>
                        <a:rPr lang="en-US" altLang="zh-CN" sz="1800" b="1" kern="1200" dirty="0">
                          <a:solidFill>
                            <a:schemeClr val="tx1"/>
                          </a:solidFill>
                          <a:latin typeface="+mn-ea"/>
                          <a:ea typeface="+mn-ea"/>
                          <a:cs typeface="Courier New" panose="02070309020205020404" pitchFamily="49" charset="0"/>
                        </a:rPr>
                        <a:t>add </a:t>
                      </a:r>
                      <a:r>
                        <a:rPr lang="en-US" altLang="zh-CN" sz="1800" b="1" kern="1200" dirty="0" err="1">
                          <a:solidFill>
                            <a:schemeClr val="tx1"/>
                          </a:solidFill>
                          <a:latin typeface="+mn-ea"/>
                          <a:ea typeface="+mn-ea"/>
                          <a:cs typeface="Courier New" panose="02070309020205020404" pitchFamily="49" charset="0"/>
                        </a:rPr>
                        <a:t>rd,rs,rt</a:t>
                      </a:r>
                      <a:endParaRPr lang="en-US" altLang="zh-CN" sz="1800" b="1" kern="1200" dirty="0">
                        <a:solidFill>
                          <a:schemeClr val="tx1"/>
                        </a:solidFill>
                        <a:latin typeface="+mn-ea"/>
                        <a:ea typeface="+mn-ea"/>
                        <a:cs typeface="Courier New" panose="02070309020205020404" pitchFamily="49" charset="0"/>
                      </a:endParaRPr>
                    </a:p>
                  </a:txBody>
                  <a:tcPr marL="86699" marR="86699" marT="43349" marB="43349" anchorCtr="1"/>
                </a:tc>
              </a:tr>
            </a:tbl>
          </a:graphicData>
        </a:graphic>
      </p:graphicFrame>
      <p:sp>
        <p:nvSpPr>
          <p:cNvPr id="3" name="圆角矩形 2"/>
          <p:cNvSpPr/>
          <p:nvPr/>
        </p:nvSpPr>
        <p:spPr>
          <a:xfrm>
            <a:off x="1502230" y="1698362"/>
            <a:ext cx="1632857" cy="33039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997212" y="1551548"/>
            <a:ext cx="1049196" cy="369332"/>
          </a:xfrm>
          <a:prstGeom prst="rect">
            <a:avLst/>
          </a:prstGeom>
          <a:noFill/>
        </p:spPr>
        <p:txBody>
          <a:bodyPr wrap="square" rtlCol="0">
            <a:spAutoFit/>
          </a:bodyPr>
          <a:lstStyle/>
          <a:p>
            <a:r>
              <a:rPr lang="zh-CN" altLang="en-US" dirty="0" smtClean="0"/>
              <a:t>微指令</a:t>
            </a:r>
            <a:endParaRPr lang="zh-CN" altLang="en-US" dirty="0"/>
          </a:p>
        </p:txBody>
      </p:sp>
      <p:cxnSp>
        <p:nvCxnSpPr>
          <p:cNvPr id="7" name="直接箭头连接符 6"/>
          <p:cNvCxnSpPr/>
          <p:nvPr/>
        </p:nvCxnSpPr>
        <p:spPr>
          <a:xfrm flipH="1">
            <a:off x="3178631" y="1737734"/>
            <a:ext cx="844164" cy="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284514" y="1384792"/>
            <a:ext cx="2057401" cy="5194987"/>
          </a:xfrm>
          <a:prstGeom prst="roundRect">
            <a:avLst/>
          </a:prstGeom>
          <a:noFill/>
          <a:ln w="28575">
            <a:solidFill>
              <a:srgbClr val="99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90312" y="2499899"/>
            <a:ext cx="990600" cy="369332"/>
          </a:xfrm>
          <a:prstGeom prst="rect">
            <a:avLst/>
          </a:prstGeom>
          <a:noFill/>
        </p:spPr>
        <p:txBody>
          <a:bodyPr wrap="square" rtlCol="0">
            <a:spAutoFit/>
          </a:bodyPr>
          <a:lstStyle/>
          <a:p>
            <a:r>
              <a:rPr lang="zh-CN" altLang="en-US" dirty="0" smtClean="0"/>
              <a:t>微程序</a:t>
            </a:r>
            <a:endParaRPr lang="zh-CN" altLang="en-US" dirty="0"/>
          </a:p>
        </p:txBody>
      </p:sp>
      <p:cxnSp>
        <p:nvCxnSpPr>
          <p:cNvPr id="14" name="直接箭头连接符 13"/>
          <p:cNvCxnSpPr>
            <a:stCxn id="9" idx="1"/>
          </p:cNvCxnSpPr>
          <p:nvPr/>
        </p:nvCxnSpPr>
        <p:spPr>
          <a:xfrm flipH="1">
            <a:off x="3396343" y="2684565"/>
            <a:ext cx="393969" cy="0"/>
          </a:xfrm>
          <a:prstGeom prst="straightConnector1">
            <a:avLst/>
          </a:prstGeom>
          <a:ln w="28575">
            <a:solidFill>
              <a:srgbClr val="9900C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341915" y="1153886"/>
            <a:ext cx="4305785" cy="1164771"/>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560" name="表格 559"/>
          <p:cNvGraphicFramePr>
            <a:graphicFrameLocks noGrp="1"/>
          </p:cNvGraphicFramePr>
          <p:nvPr/>
        </p:nvGraphicFramePr>
        <p:xfrm>
          <a:off x="740229" y="3760358"/>
          <a:ext cx="10897731" cy="2855022"/>
        </p:xfrm>
        <a:graphic>
          <a:graphicData uri="http://schemas.openxmlformats.org/drawingml/2006/table">
            <a:tbl>
              <a:tblPr firstRow="1" bandRow="1">
                <a:tableStyleId>{5C22544A-7EE6-4342-B048-85BDC9FD1C3A}</a:tableStyleId>
              </a:tblPr>
              <a:tblGrid>
                <a:gridCol w="662130"/>
                <a:gridCol w="1798041"/>
                <a:gridCol w="1881083"/>
                <a:gridCol w="2563586"/>
                <a:gridCol w="1993900"/>
                <a:gridCol w="1998991"/>
              </a:tblGrid>
              <a:tr h="475837">
                <a:tc>
                  <a:txBody>
                    <a:bodyPr/>
                    <a:lstStyle/>
                    <a:p>
                      <a:pPr algn="l"/>
                      <a:r>
                        <a:rPr lang="zh-CN" altLang="en-US" sz="1700" dirty="0">
                          <a:solidFill>
                            <a:schemeClr val="tx1"/>
                          </a:solidFill>
                          <a:latin typeface="+mn-ea"/>
                          <a:ea typeface="+mn-ea"/>
                        </a:rPr>
                        <a:t>节拍</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lw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sw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beq</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a:solidFill>
                            <a:schemeClr val="tx1"/>
                          </a:solidFill>
                          <a:latin typeface="+mn-ea"/>
                          <a:ea typeface="+mn-ea"/>
                        </a:rPr>
                        <a:t>add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addi</a:t>
                      </a:r>
                      <a:r>
                        <a:rPr lang="en-US" altLang="zh-CN" sz="1700" dirty="0">
                          <a:solidFill>
                            <a:schemeClr val="tx1"/>
                          </a:solidFill>
                          <a:latin typeface="+mn-ea"/>
                          <a:ea typeface="+mn-ea"/>
                        </a:rPr>
                        <a:t>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T1</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T2</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t>
                      </a:r>
                      <a:r>
                        <a:rPr lang="en-US" altLang="zh-CN" sz="1700" b="1" dirty="0" err="1" smtClean="0">
                          <a:solidFill>
                            <a:srgbClr val="FF0000"/>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a:solidFill>
                            <a:schemeClr val="tx1"/>
                          </a:solidFill>
                          <a:latin typeface="+mn-ea"/>
                          <a:ea typeface="+mn-ea"/>
                        </a:rPr>
                        <a:t>SUB, </a:t>
                      </a:r>
                      <a:r>
                        <a:rPr lang="en-US" altLang="zh-CN" sz="1700" b="1" dirty="0" err="1">
                          <a:solidFill>
                            <a:schemeClr val="tx1"/>
                          </a:solidFill>
                          <a:latin typeface="+mn-ea"/>
                          <a:ea typeface="+mn-ea"/>
                        </a:rPr>
                        <a:t>PSW</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0000FF"/>
                          </a:solidFill>
                          <a:latin typeface="+mn-ea"/>
                          <a:ea typeface="+mn-ea"/>
                          <a:cs typeface="Segoe UI Black" panose="020B0A02040204020203" pitchFamily="34" charset="0"/>
                        </a:rPr>
                        <a:t>T1</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PC</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X</a:t>
                      </a:r>
                      <a:r>
                        <a:rPr lang="en-US" altLang="zh-CN" sz="1700" b="1" baseline="-25000" dirty="0">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R</a:t>
                      </a:r>
                      <a:r>
                        <a:rPr lang="en-US" altLang="zh-CN" sz="1700" b="1" baseline="-25000">
                          <a:solidFill>
                            <a:schemeClr val="tx1"/>
                          </a:solidFill>
                          <a:latin typeface="+mn-ea"/>
                          <a:ea typeface="+mn-ea"/>
                        </a:rPr>
                        <a:t>out </a:t>
                      </a:r>
                      <a:r>
                        <a:rPr lang="en-US" altLang="zh-CN" sz="1700" b="1">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T2</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tx1"/>
                          </a:solidFill>
                          <a:latin typeface="+mn-ea"/>
                          <a:ea typeface="+mn-ea"/>
                        </a:rPr>
                        <a:t>DRE</a:t>
                      </a:r>
                      <a:r>
                        <a:rPr lang="en-US" altLang="zh-CN" sz="1700" b="1" baseline="-25000">
                          <a:solidFill>
                            <a:schemeClr val="tx1"/>
                          </a:solidFill>
                          <a:latin typeface="+mn-ea"/>
                          <a:ea typeface="+mn-ea"/>
                        </a:rPr>
                        <a:t>in</a:t>
                      </a:r>
                      <a:r>
                        <a:rPr lang="en-US" altLang="zh-CN" sz="1700" b="1" baseline="-25000" dirty="0">
                          <a:solidFill>
                            <a:schemeClr val="tx1"/>
                          </a:solidFill>
                          <a:latin typeface="+mn-ea"/>
                          <a:ea typeface="+mn-ea"/>
                        </a:rPr>
                        <a:t>,</a:t>
                      </a:r>
                      <a:r>
                        <a:rPr lang="en-US" altLang="zh-CN" sz="1700" b="1" dirty="0">
                          <a:solidFill>
                            <a:schemeClr val="tx1"/>
                          </a:solidFill>
                          <a:latin typeface="+mn-ea"/>
                          <a:ea typeface="+mn-ea"/>
                        </a:rPr>
                        <a:t> Read</a:t>
                      </a:r>
                      <a:r>
                        <a:rPr lang="en-US" altLang="zh-CN" sz="1700" b="1" baseline="-25000" dirty="0">
                          <a:solidFill>
                            <a:schemeClr val="tx1"/>
                          </a:solidFill>
                          <a:latin typeface="+mn-ea"/>
                          <a:ea typeface="+mn-ea"/>
                        </a:rPr>
                        <a:t> </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IR(A)</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smtClean="0">
                          <a:solidFill>
                            <a:schemeClr val="tx1"/>
                          </a:solidFill>
                          <a:latin typeface="+mn-ea"/>
                          <a:ea typeface="+mn-ea"/>
                        </a:rPr>
                        <a:t>imm</a:t>
                      </a:r>
                      <a:r>
                        <a:rPr lang="en-US" altLang="zh-CN" sz="1700" b="1" baseline="0"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a:t>
                      </a:r>
                      <a:r>
                        <a:rPr lang="en-US" altLang="zh-CN" sz="1700" b="1" dirty="0">
                          <a:solidFill>
                            <a:schemeClr val="tx1"/>
                          </a:solidFill>
                          <a:latin typeface="+mn-ea"/>
                          <a:ea typeface="+mn-ea"/>
                        </a:rPr>
                        <a:t> 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a:solidFill>
                            <a:schemeClr val="tx1"/>
                          </a:solidFill>
                          <a:latin typeface="+mn-ea"/>
                          <a:ea typeface="+mn-ea"/>
                        </a:rPr>
                        <a:t>IR(I)out </a:t>
                      </a:r>
                      <a:r>
                        <a:rPr lang="en-US" altLang="zh-CN" sz="1700" b="1" baseline="0" dirty="0" smtClean="0">
                          <a:solidFill>
                            <a:schemeClr val="tx1"/>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T3</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DRE</a:t>
                      </a:r>
                      <a:r>
                        <a:rPr lang="en-US" altLang="zh-CN" sz="1700" b="1" baseline="-25000">
                          <a:solidFill>
                            <a:schemeClr val="tx1"/>
                          </a:solidFill>
                          <a:latin typeface="+mn-ea"/>
                          <a:ea typeface="+mn-ea"/>
                        </a:rPr>
                        <a:t>out</a:t>
                      </a:r>
                      <a:r>
                        <a:rPr lang="en-US" altLang="zh-CN" sz="1700" b="1">
                          <a:solidFill>
                            <a:schemeClr val="tx1"/>
                          </a:solidFill>
                          <a:latin typeface="+mn-ea"/>
                          <a:ea typeface="+mn-ea"/>
                        </a:rPr>
                        <a:t>, Write</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mn-cs"/>
                        </a:rPr>
                        <a:t>Z</a:t>
                      </a:r>
                      <a:r>
                        <a:rPr lang="en-US" altLang="zh-CN" sz="1800" b="1" kern="1200" baseline="-25000" dirty="0" err="1">
                          <a:solidFill>
                            <a:schemeClr val="tx1"/>
                          </a:solidFill>
                          <a:latin typeface="+mn-ea"/>
                          <a:ea typeface="+mn-ea"/>
                          <a:cs typeface="+mn-cs"/>
                        </a:rPr>
                        <a:t>out</a:t>
                      </a:r>
                      <a:r>
                        <a:rPr lang="zh-CN" altLang="en-US" sz="1800" b="1" kern="1200" baseline="0" dirty="0" smtClean="0">
                          <a:solidFill>
                            <a:schemeClr val="tx1"/>
                          </a:solidFill>
                          <a:latin typeface="+mn-ea"/>
                          <a:ea typeface="+mn-ea"/>
                          <a:cs typeface="+mn-cs"/>
                        </a:rPr>
                        <a:t>，</a:t>
                      </a:r>
                      <a:r>
                        <a:rPr lang="en-US" altLang="zh-CN" sz="1800" b="1" kern="1200" baseline="0" dirty="0" err="1" smtClean="0">
                          <a:solidFill>
                            <a:schemeClr val="tx1"/>
                          </a:solidFill>
                          <a:latin typeface="+mn-ea"/>
                          <a:ea typeface="+mn-ea"/>
                          <a:cs typeface="+mn-cs"/>
                        </a:rPr>
                        <a:t>P</a:t>
                      </a:r>
                      <a:r>
                        <a:rPr lang="en-US" altLang="zh-CN" sz="1800" b="1" kern="1200" dirty="0" err="1" smtClean="0">
                          <a:solidFill>
                            <a:schemeClr val="tx1"/>
                          </a:solidFill>
                          <a:latin typeface="+mn-ea"/>
                          <a:ea typeface="+mn-ea"/>
                          <a:cs typeface="+mn-cs"/>
                        </a:rPr>
                        <a:t>C</a:t>
                      </a:r>
                      <a:r>
                        <a:rPr lang="en-US" altLang="zh-CN" sz="1800" b="1" kern="1200" baseline="-25000" dirty="0" err="1" smtClean="0">
                          <a:solidFill>
                            <a:schemeClr val="tx1"/>
                          </a:solidFill>
                          <a:latin typeface="+mn-ea"/>
                          <a:ea typeface="+mn-ea"/>
                          <a:cs typeface="+mn-cs"/>
                        </a:rPr>
                        <a:t>in</a:t>
                      </a:r>
                      <a:r>
                        <a:rPr lang="en-US" altLang="zh-CN" sz="1800" b="1" kern="1200" dirty="0" smtClean="0">
                          <a:solidFill>
                            <a:schemeClr val="tx1"/>
                          </a:solidFill>
                          <a:latin typeface="+mn-ea"/>
                          <a:ea typeface="+mn-ea"/>
                          <a:cs typeface="+mn-cs"/>
                        </a:rPr>
                        <a:t>=</a:t>
                      </a:r>
                      <a:r>
                        <a:rPr lang="en-US" altLang="zh-CN" sz="1800" b="1" kern="1200" dirty="0" err="1" smtClean="0">
                          <a:solidFill>
                            <a:schemeClr val="tx1"/>
                          </a:solidFill>
                          <a:latin typeface="+mn-ea"/>
                          <a:ea typeface="+mn-ea"/>
                          <a:cs typeface="+mn-cs"/>
                        </a:rPr>
                        <a:t>PSW.equal</a:t>
                      </a:r>
                      <a:endParaRPr lang="zh-CN" altLang="en-US" sz="18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RegDst</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baseline="-25000" dirty="0">
                          <a:solidFill>
                            <a:schemeClr val="tx1"/>
                          </a:solidFill>
                          <a:latin typeface="+mn-ea"/>
                          <a:ea typeface="+mn-ea"/>
                        </a:rPr>
                        <a:t> </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wipe(up)">
                                      <p:cBhvr>
                                        <p:cTn id="7" dur="500"/>
                                        <p:tgtEl>
                                          <p:spTgt spid="5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0"/>
                                        </p:tgtEl>
                                        <p:attrNameLst>
                                          <p:attrName>style.visibility</p:attrName>
                                        </p:attrNameLst>
                                      </p:cBhvr>
                                      <p:to>
                                        <p:strVal val="visible"/>
                                      </p:to>
                                    </p:set>
                                    <p:animEffect transition="in" filter="blinds(horizontal)">
                                      <p:cBhvr>
                                        <p:cTn id="12" dur="500"/>
                                        <p:tgtEl>
                                          <p:spTgt spid="5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9"/>
                                        </p:tgtEl>
                                        <p:attrNameLst>
                                          <p:attrName>style.visibility</p:attrName>
                                        </p:attrNameLst>
                                      </p:cBhvr>
                                      <p:to>
                                        <p:strVal val="visible"/>
                                      </p:to>
                                    </p:set>
                                    <p:animEffect transition="in" filter="wipe(left)">
                                      <p:cBhvr>
                                        <p:cTn id="17" dur="500"/>
                                        <p:tgtEl>
                                          <p:spTgt spid="5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vertical)">
                                      <p:cBhvr>
                                        <p:cTn id="22" dur="500"/>
                                        <p:tgtEl>
                                          <p:spTgt spid="3"/>
                                        </p:tgtEl>
                                      </p:cBhvr>
                                    </p:animEffect>
                                  </p:childTnLst>
                                </p:cTn>
                              </p:par>
                              <p:par>
                                <p:cTn id="23" presetID="3" presetClass="entr" presetSubtype="5"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vertical)">
                                      <p:cBhvr>
                                        <p:cTn id="25" dur="500"/>
                                        <p:tgtEl>
                                          <p:spTgt spid="7"/>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vertic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846183" y="1017528"/>
            <a:ext cx="3421017"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指令与微指令</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6" name="Group 5"/>
          <p:cNvGrpSpPr/>
          <p:nvPr/>
        </p:nvGrpSpPr>
        <p:grpSpPr bwMode="auto">
          <a:xfrm>
            <a:off x="4063899" y="1880938"/>
            <a:ext cx="6181552" cy="494585"/>
            <a:chOff x="1367" y="1244"/>
            <a:chExt cx="2942" cy="245"/>
          </a:xfrm>
          <a:effectLst>
            <a:outerShdw blurRad="50800" dist="38100" dir="5400000" algn="t" rotWithShape="0">
              <a:prstClr val="black">
                <a:alpha val="40000"/>
              </a:prstClr>
            </a:outerShdw>
          </a:effectLst>
        </p:grpSpPr>
        <p:sp>
          <p:nvSpPr>
            <p:cNvPr id="7" name="Rectangle 6"/>
            <p:cNvSpPr>
              <a:spLocks noChangeArrowheads="1"/>
            </p:cNvSpPr>
            <p:nvPr/>
          </p:nvSpPr>
          <p:spPr bwMode="auto">
            <a:xfrm>
              <a:off x="1367" y="1244"/>
              <a:ext cx="847" cy="245"/>
            </a:xfrm>
            <a:prstGeom prst="rect">
              <a:avLst/>
            </a:prstGeom>
            <a:noFill/>
            <a:ln w="19050" algn="ctr">
              <a:solidFill>
                <a:schemeClr val="tx1"/>
              </a:solidFill>
              <a:miter lim="800000"/>
            </a:ln>
          </p:spPr>
          <p:txBody>
            <a:bodyPr wrap="none" anchor="ctr"/>
            <a:lstStyle/>
            <a:p>
              <a:pPr algn="ctr" fontAlgn="base">
                <a:spcBef>
                  <a:spcPct val="0"/>
                </a:spcBef>
                <a:spcAft>
                  <a:spcPct val="0"/>
                </a:spcAft>
              </a:pPr>
              <a:r>
                <a:rPr kumimoji="1" lang="zh-CN" altLang="en-US" dirty="0">
                  <a:latin typeface="+mn-ea"/>
                </a:rPr>
                <a:t>操作码字段</a:t>
              </a:r>
              <a:endParaRPr kumimoji="1" lang="zh-CN" altLang="en-US" dirty="0">
                <a:latin typeface="+mn-ea"/>
              </a:endParaRPr>
            </a:p>
          </p:txBody>
        </p:sp>
        <p:sp>
          <p:nvSpPr>
            <p:cNvPr id="8" name="Rectangle 7"/>
            <p:cNvSpPr>
              <a:spLocks noChangeArrowheads="1"/>
            </p:cNvSpPr>
            <p:nvPr/>
          </p:nvSpPr>
          <p:spPr bwMode="auto">
            <a:xfrm>
              <a:off x="2843" y="1244"/>
              <a:ext cx="1466" cy="243"/>
            </a:xfrm>
            <a:prstGeom prst="rect">
              <a:avLst/>
            </a:prstGeom>
            <a:noFill/>
            <a:ln w="19050" algn="ctr">
              <a:solidFill>
                <a:schemeClr val="tx1"/>
              </a:solidFill>
              <a:miter lim="800000"/>
            </a:ln>
          </p:spPr>
          <p:txBody>
            <a:bodyPr anchor="ctr"/>
            <a:lstStyle/>
            <a:p>
              <a:pPr algn="ctr" fontAlgn="base">
                <a:spcBef>
                  <a:spcPct val="0"/>
                </a:spcBef>
                <a:spcAft>
                  <a:spcPct val="0"/>
                </a:spcAft>
              </a:pPr>
              <a:r>
                <a:rPr kumimoji="1" lang="zh-CN" altLang="en-US" dirty="0">
                  <a:latin typeface="+mn-ea"/>
                </a:rPr>
                <a:t>地址码字段</a:t>
              </a:r>
              <a:endParaRPr kumimoji="1" lang="zh-CN" altLang="en-US" dirty="0">
                <a:latin typeface="+mn-ea"/>
              </a:endParaRPr>
            </a:p>
          </p:txBody>
        </p:sp>
        <p:sp>
          <p:nvSpPr>
            <p:cNvPr id="9" name="Rectangle 7"/>
            <p:cNvSpPr>
              <a:spLocks noChangeArrowheads="1"/>
            </p:cNvSpPr>
            <p:nvPr/>
          </p:nvSpPr>
          <p:spPr bwMode="auto">
            <a:xfrm>
              <a:off x="2214" y="1244"/>
              <a:ext cx="629" cy="245"/>
            </a:xfrm>
            <a:prstGeom prst="rect">
              <a:avLst/>
            </a:prstGeom>
            <a:noFill/>
            <a:ln w="25400" cap="flat" cmpd="sng" algn="ctr">
              <a:solidFill>
                <a:srgbClr val="080808"/>
              </a:solidFill>
              <a:prstDash val="solid"/>
            </a:ln>
            <a:effectLst/>
          </p:spPr>
          <p:txBody>
            <a:bodyPr rtlCol="0" anchor="ctr"/>
            <a:lstStyle/>
            <a:p>
              <a:pPr algn="ctr" fontAlgn="base">
                <a:spcBef>
                  <a:spcPct val="0"/>
                </a:spcBef>
                <a:spcAft>
                  <a:spcPct val="0"/>
                </a:spcAft>
              </a:pPr>
              <a:r>
                <a:rPr kumimoji="1" lang="zh-CN" altLang="en-US" dirty="0">
                  <a:latin typeface="+mn-ea"/>
                </a:rPr>
                <a:t>寻址方式</a:t>
              </a:r>
              <a:endParaRPr kumimoji="1" lang="zh-CN" altLang="en-US" dirty="0">
                <a:latin typeface="+mn-ea"/>
              </a:endParaRPr>
            </a:p>
          </p:txBody>
        </p:sp>
      </p:grpSp>
      <p:sp>
        <p:nvSpPr>
          <p:cNvPr id="2" name="文本框 1"/>
          <p:cNvSpPr txBox="1"/>
          <p:nvPr/>
        </p:nvSpPr>
        <p:spPr>
          <a:xfrm>
            <a:off x="1060790" y="1861856"/>
            <a:ext cx="2690223" cy="461665"/>
          </a:xfrm>
          <a:prstGeom prst="rect">
            <a:avLst/>
          </a:prstGeom>
          <a:noFill/>
        </p:spPr>
        <p:txBody>
          <a:bodyPr wrap="square" rtlCol="0">
            <a:spAutoFit/>
          </a:bodyPr>
          <a:lstStyle/>
          <a:p>
            <a:r>
              <a:rPr lang="zh-CN" altLang="en-US" sz="2400" dirty="0" smtClean="0"/>
              <a:t>指令格式与作用</a:t>
            </a:r>
            <a:r>
              <a:rPr lang="en-US" altLang="zh-CN" sz="2400" dirty="0" smtClean="0"/>
              <a:t>:</a:t>
            </a:r>
            <a:endParaRPr lang="zh-CN" altLang="en-US" sz="2400" dirty="0"/>
          </a:p>
        </p:txBody>
      </p:sp>
      <p:sp>
        <p:nvSpPr>
          <p:cNvPr id="10" name="文本框 9"/>
          <p:cNvSpPr txBox="1"/>
          <p:nvPr/>
        </p:nvSpPr>
        <p:spPr>
          <a:xfrm>
            <a:off x="1060790" y="3551151"/>
            <a:ext cx="2008981" cy="461665"/>
          </a:xfrm>
          <a:prstGeom prst="rect">
            <a:avLst/>
          </a:prstGeom>
          <a:noFill/>
        </p:spPr>
        <p:txBody>
          <a:bodyPr wrap="square" rtlCol="0">
            <a:spAutoFit/>
          </a:bodyPr>
          <a:lstStyle/>
          <a:p>
            <a:r>
              <a:rPr lang="zh-CN" altLang="en-US" sz="2400" dirty="0" smtClean="0"/>
              <a:t>微指令作用？</a:t>
            </a:r>
            <a:endParaRPr lang="zh-CN" altLang="en-US" sz="2400" dirty="0"/>
          </a:p>
        </p:txBody>
      </p:sp>
      <p:sp>
        <p:nvSpPr>
          <p:cNvPr id="11" name="文本框 10"/>
          <p:cNvSpPr txBox="1"/>
          <p:nvPr/>
        </p:nvSpPr>
        <p:spPr>
          <a:xfrm>
            <a:off x="1136990" y="5240446"/>
            <a:ext cx="2346439" cy="461665"/>
          </a:xfrm>
          <a:prstGeom prst="rect">
            <a:avLst/>
          </a:prstGeom>
          <a:noFill/>
        </p:spPr>
        <p:txBody>
          <a:bodyPr wrap="square" rtlCol="0">
            <a:spAutoFit/>
          </a:bodyPr>
          <a:lstStyle/>
          <a:p>
            <a:r>
              <a:rPr lang="zh-CN" altLang="en-US" sz="2400" dirty="0" smtClean="0"/>
              <a:t>微指令的格式？</a:t>
            </a:r>
            <a:endParaRPr lang="zh-CN" altLang="en-US" sz="2400" dirty="0"/>
          </a:p>
        </p:txBody>
      </p:sp>
      <p:pic>
        <p:nvPicPr>
          <p:cNvPr id="14" name="图片 13"/>
          <p:cNvPicPr>
            <a:picLocks noChangeAspect="1"/>
          </p:cNvPicPr>
          <p:nvPr/>
        </p:nvPicPr>
        <p:blipFill>
          <a:blip r:embed="rId1"/>
          <a:stretch>
            <a:fillRect/>
          </a:stretch>
        </p:blipFill>
        <p:spPr>
          <a:xfrm>
            <a:off x="4097036" y="2675770"/>
            <a:ext cx="3101282" cy="2212425"/>
          </a:xfrm>
          <a:prstGeom prst="rect">
            <a:avLst/>
          </a:prstGeom>
        </p:spPr>
      </p:pic>
      <p:sp>
        <p:nvSpPr>
          <p:cNvPr id="15" name="文本框 14"/>
          <p:cNvSpPr txBox="1"/>
          <p:nvPr/>
        </p:nvSpPr>
        <p:spPr>
          <a:xfrm>
            <a:off x="8062298" y="3294920"/>
            <a:ext cx="2986701" cy="830997"/>
          </a:xfrm>
          <a:prstGeom prst="rect">
            <a:avLst/>
          </a:prstGeom>
          <a:noFill/>
        </p:spPr>
        <p:txBody>
          <a:bodyPr wrap="square" rtlCol="0">
            <a:spAutoFit/>
          </a:bodyPr>
          <a:lstStyle/>
          <a:p>
            <a:r>
              <a:rPr lang="zh-CN" altLang="en-US" sz="2400" dirty="0" smtClean="0"/>
              <a:t>产生指令周期某段时间内的操作控制信号</a:t>
            </a:r>
            <a:endParaRPr lang="zh-CN" altLang="en-US" sz="2400" dirty="0"/>
          </a:p>
        </p:txBody>
      </p:sp>
      <p:sp>
        <p:nvSpPr>
          <p:cNvPr id="13" name="右箭头 12"/>
          <p:cNvSpPr/>
          <p:nvPr/>
        </p:nvSpPr>
        <p:spPr>
          <a:xfrm>
            <a:off x="7485355" y="3590676"/>
            <a:ext cx="468086" cy="23948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74457" y="5240446"/>
            <a:ext cx="4114372" cy="461665"/>
          </a:xfrm>
          <a:prstGeom prst="rect">
            <a:avLst/>
          </a:prstGeom>
          <a:noFill/>
        </p:spPr>
        <p:txBody>
          <a:bodyPr wrap="square" rtlCol="0">
            <a:spAutoFit/>
          </a:bodyPr>
          <a:lstStyle/>
          <a:p>
            <a:r>
              <a:rPr lang="zh-CN" altLang="en-US" sz="2400" dirty="0" smtClean="0"/>
              <a:t>微指令的格式与什么有关？</a:t>
            </a:r>
            <a:endParaRPr lang="zh-CN" altLang="en-US" sz="2400" dirty="0"/>
          </a:p>
        </p:txBody>
      </p:sp>
      <p:sp>
        <p:nvSpPr>
          <p:cNvPr id="18" name="右箭头 17"/>
          <p:cNvSpPr/>
          <p:nvPr/>
        </p:nvSpPr>
        <p:spPr>
          <a:xfrm>
            <a:off x="3744900" y="5351535"/>
            <a:ext cx="468086" cy="23948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vertical)">
                                      <p:cBhvr>
                                        <p:cTn id="17" dur="500"/>
                                        <p:tgtEl>
                                          <p:spTgt spid="13"/>
                                        </p:tgtEl>
                                      </p:cBhvr>
                                    </p:animEffect>
                                  </p:childTnLst>
                                </p:cTn>
                              </p:par>
                              <p:par>
                                <p:cTn id="18" presetID="3" presetClass="entr" presetSubtype="5"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vertic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vertical)">
                                      <p:cBhvr>
                                        <p:cTn id="30" dur="500"/>
                                        <p:tgtEl>
                                          <p:spTgt spid="18"/>
                                        </p:tgtEl>
                                      </p:cBhvr>
                                    </p:animEffect>
                                  </p:childTnLst>
                                </p:cTn>
                              </p:par>
                              <p:par>
                                <p:cTn id="31" presetID="3" presetClass="entr" presetSubtype="5"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vertical)">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3" grpId="0" animBg="1"/>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846183" y="1017528"/>
            <a:ext cx="3421017"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2.</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指令与微指令</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
        <p:nvSpPr>
          <p:cNvPr id="7" name="文本框 6"/>
          <p:cNvSpPr txBox="1"/>
          <p:nvPr/>
        </p:nvSpPr>
        <p:spPr>
          <a:xfrm>
            <a:off x="980143" y="1741966"/>
            <a:ext cx="4114372" cy="461665"/>
          </a:xfrm>
          <a:prstGeom prst="rect">
            <a:avLst/>
          </a:prstGeom>
          <a:noFill/>
        </p:spPr>
        <p:txBody>
          <a:bodyPr wrap="square" rtlCol="0">
            <a:spAutoFit/>
          </a:bodyPr>
          <a:lstStyle/>
          <a:p>
            <a:r>
              <a:rPr lang="zh-CN" altLang="en-US" sz="2400" dirty="0" smtClean="0"/>
              <a:t>微指令的格式与什么有关？</a:t>
            </a:r>
            <a:endParaRPr lang="zh-CN" altLang="en-US" sz="2400" dirty="0"/>
          </a:p>
        </p:txBody>
      </p:sp>
      <p:graphicFrame>
        <p:nvGraphicFramePr>
          <p:cNvPr id="8" name="表格 7"/>
          <p:cNvGraphicFramePr>
            <a:graphicFrameLocks noGrp="1"/>
          </p:cNvGraphicFramePr>
          <p:nvPr/>
        </p:nvGraphicFramePr>
        <p:xfrm>
          <a:off x="980143" y="2404849"/>
          <a:ext cx="10897731" cy="2855022"/>
        </p:xfrm>
        <a:graphic>
          <a:graphicData uri="http://schemas.openxmlformats.org/drawingml/2006/table">
            <a:tbl>
              <a:tblPr firstRow="1" bandRow="1">
                <a:tableStyleId>{5C22544A-7EE6-4342-B048-85BDC9FD1C3A}</a:tableStyleId>
              </a:tblPr>
              <a:tblGrid>
                <a:gridCol w="662130"/>
                <a:gridCol w="1687039"/>
                <a:gridCol w="1992085"/>
                <a:gridCol w="2563586"/>
                <a:gridCol w="1993900"/>
                <a:gridCol w="1998991"/>
              </a:tblGrid>
              <a:tr h="475837">
                <a:tc>
                  <a:txBody>
                    <a:bodyPr/>
                    <a:lstStyle/>
                    <a:p>
                      <a:pPr algn="l"/>
                      <a:r>
                        <a:rPr lang="zh-CN" altLang="en-US" sz="1700" dirty="0">
                          <a:solidFill>
                            <a:schemeClr val="tx1"/>
                          </a:solidFill>
                          <a:latin typeface="+mn-ea"/>
                          <a:ea typeface="+mn-ea"/>
                        </a:rPr>
                        <a:t>节拍</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lw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sw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beq</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a:solidFill>
                            <a:schemeClr val="tx1"/>
                          </a:solidFill>
                          <a:latin typeface="+mn-ea"/>
                          <a:ea typeface="+mn-ea"/>
                        </a:rPr>
                        <a:t>add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addi</a:t>
                      </a:r>
                      <a:r>
                        <a:rPr lang="en-US" altLang="zh-CN" sz="1700" dirty="0">
                          <a:solidFill>
                            <a:schemeClr val="tx1"/>
                          </a:solidFill>
                          <a:latin typeface="+mn-ea"/>
                          <a:ea typeface="+mn-ea"/>
                        </a:rPr>
                        <a:t>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T1</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T2</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t>
                      </a:r>
                      <a:r>
                        <a:rPr lang="en-US" altLang="zh-CN" sz="1700" b="1" dirty="0" err="1" smtClean="0">
                          <a:solidFill>
                            <a:srgbClr val="FF0000"/>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a:solidFill>
                            <a:schemeClr val="tx1"/>
                          </a:solidFill>
                          <a:latin typeface="+mn-ea"/>
                          <a:ea typeface="+mn-ea"/>
                        </a:rPr>
                        <a:t>SUB, </a:t>
                      </a:r>
                      <a:r>
                        <a:rPr lang="en-US" altLang="zh-CN" sz="1700" b="1" dirty="0" err="1">
                          <a:solidFill>
                            <a:schemeClr val="tx1"/>
                          </a:solidFill>
                          <a:latin typeface="+mn-ea"/>
                          <a:ea typeface="+mn-ea"/>
                        </a:rPr>
                        <a:t>PSW</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0000FF"/>
                          </a:solidFill>
                          <a:latin typeface="+mn-ea"/>
                          <a:ea typeface="+mn-ea"/>
                          <a:cs typeface="Segoe UI Black" panose="020B0A02040204020203" pitchFamily="34" charset="0"/>
                        </a:rPr>
                        <a:t>T1</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PC</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X</a:t>
                      </a:r>
                      <a:r>
                        <a:rPr lang="en-US" altLang="zh-CN" sz="1700" b="1" baseline="-25000" dirty="0">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R</a:t>
                      </a:r>
                      <a:r>
                        <a:rPr lang="en-US" altLang="zh-CN" sz="1700" b="1" baseline="-25000">
                          <a:solidFill>
                            <a:schemeClr val="tx1"/>
                          </a:solidFill>
                          <a:latin typeface="+mn-ea"/>
                          <a:ea typeface="+mn-ea"/>
                        </a:rPr>
                        <a:t>out </a:t>
                      </a:r>
                      <a:r>
                        <a:rPr lang="en-US" altLang="zh-CN" sz="1700" b="1">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T2</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tx1"/>
                          </a:solidFill>
                          <a:latin typeface="+mn-ea"/>
                          <a:ea typeface="+mn-ea"/>
                        </a:rPr>
                        <a:t>DRE</a:t>
                      </a:r>
                      <a:r>
                        <a:rPr lang="en-US" altLang="zh-CN" sz="1700" b="1" baseline="-25000">
                          <a:solidFill>
                            <a:schemeClr val="tx1"/>
                          </a:solidFill>
                          <a:latin typeface="+mn-ea"/>
                          <a:ea typeface="+mn-ea"/>
                        </a:rPr>
                        <a:t>in</a:t>
                      </a:r>
                      <a:r>
                        <a:rPr lang="en-US" altLang="zh-CN" sz="1700" b="1" baseline="-25000" dirty="0">
                          <a:solidFill>
                            <a:schemeClr val="tx1"/>
                          </a:solidFill>
                          <a:latin typeface="+mn-ea"/>
                          <a:ea typeface="+mn-ea"/>
                        </a:rPr>
                        <a:t>,</a:t>
                      </a:r>
                      <a:r>
                        <a:rPr lang="en-US" altLang="zh-CN" sz="1700" b="1" dirty="0">
                          <a:solidFill>
                            <a:schemeClr val="tx1"/>
                          </a:solidFill>
                          <a:latin typeface="+mn-ea"/>
                          <a:ea typeface="+mn-ea"/>
                        </a:rPr>
                        <a:t> Read</a:t>
                      </a:r>
                      <a:r>
                        <a:rPr lang="en-US" altLang="zh-CN" sz="1700" b="1" baseline="-25000" dirty="0">
                          <a:solidFill>
                            <a:schemeClr val="tx1"/>
                          </a:solidFill>
                          <a:latin typeface="+mn-ea"/>
                          <a:ea typeface="+mn-ea"/>
                        </a:rPr>
                        <a:t> </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IR(A)</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smtClean="0">
                          <a:solidFill>
                            <a:schemeClr val="tx1"/>
                          </a:solidFill>
                          <a:latin typeface="+mn-ea"/>
                          <a:ea typeface="+mn-ea"/>
                        </a:rPr>
                        <a:t>imm</a:t>
                      </a:r>
                      <a:r>
                        <a:rPr lang="en-US" altLang="zh-CN" sz="1700" b="1" baseline="0"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a:t>
                      </a:r>
                      <a:r>
                        <a:rPr lang="en-US" altLang="zh-CN" sz="1700" b="1" dirty="0">
                          <a:solidFill>
                            <a:schemeClr val="tx1"/>
                          </a:solidFill>
                          <a:latin typeface="+mn-ea"/>
                          <a:ea typeface="+mn-ea"/>
                        </a:rPr>
                        <a:t> 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a:solidFill>
                            <a:schemeClr val="tx1"/>
                          </a:solidFill>
                          <a:latin typeface="+mn-ea"/>
                          <a:ea typeface="+mn-ea"/>
                        </a:rPr>
                        <a:t>IR(I)out </a:t>
                      </a:r>
                      <a:r>
                        <a:rPr lang="en-US" altLang="zh-CN" sz="1700" b="1" baseline="0" dirty="0" smtClean="0">
                          <a:solidFill>
                            <a:schemeClr val="tx1"/>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T3</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DRE</a:t>
                      </a:r>
                      <a:r>
                        <a:rPr lang="en-US" altLang="zh-CN" sz="1700" b="1" baseline="-25000">
                          <a:solidFill>
                            <a:schemeClr val="tx1"/>
                          </a:solidFill>
                          <a:latin typeface="+mn-ea"/>
                          <a:ea typeface="+mn-ea"/>
                        </a:rPr>
                        <a:t>out</a:t>
                      </a:r>
                      <a:r>
                        <a:rPr lang="en-US" altLang="zh-CN" sz="1700" b="1">
                          <a:solidFill>
                            <a:schemeClr val="tx1"/>
                          </a:solidFill>
                          <a:latin typeface="+mn-ea"/>
                          <a:ea typeface="+mn-ea"/>
                        </a:rPr>
                        <a:t>, Write</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mn-cs"/>
                        </a:rPr>
                        <a:t>Z</a:t>
                      </a:r>
                      <a:r>
                        <a:rPr lang="en-US" altLang="zh-CN" sz="1800" b="1" kern="1200" baseline="-25000" dirty="0" err="1">
                          <a:solidFill>
                            <a:schemeClr val="tx1"/>
                          </a:solidFill>
                          <a:latin typeface="+mn-ea"/>
                          <a:ea typeface="+mn-ea"/>
                          <a:cs typeface="+mn-cs"/>
                        </a:rPr>
                        <a:t>out</a:t>
                      </a:r>
                      <a:r>
                        <a:rPr lang="zh-CN" altLang="en-US" sz="1800" b="1" kern="1200" baseline="0" dirty="0" smtClean="0">
                          <a:solidFill>
                            <a:schemeClr val="tx1"/>
                          </a:solidFill>
                          <a:latin typeface="+mn-ea"/>
                          <a:ea typeface="+mn-ea"/>
                          <a:cs typeface="+mn-cs"/>
                        </a:rPr>
                        <a:t>，</a:t>
                      </a:r>
                      <a:r>
                        <a:rPr lang="en-US" altLang="zh-CN" sz="1800" b="1" kern="1200" baseline="0" dirty="0" err="1" smtClean="0">
                          <a:solidFill>
                            <a:schemeClr val="tx1"/>
                          </a:solidFill>
                          <a:latin typeface="+mn-ea"/>
                          <a:ea typeface="+mn-ea"/>
                          <a:cs typeface="+mn-cs"/>
                        </a:rPr>
                        <a:t>P</a:t>
                      </a:r>
                      <a:r>
                        <a:rPr lang="en-US" altLang="zh-CN" sz="1800" b="1" kern="1200" dirty="0" err="1" smtClean="0">
                          <a:solidFill>
                            <a:schemeClr val="tx1"/>
                          </a:solidFill>
                          <a:latin typeface="+mn-ea"/>
                          <a:ea typeface="+mn-ea"/>
                          <a:cs typeface="+mn-cs"/>
                        </a:rPr>
                        <a:t>C</a:t>
                      </a:r>
                      <a:r>
                        <a:rPr lang="en-US" altLang="zh-CN" sz="1800" b="1" kern="1200" baseline="-25000" dirty="0" err="1" smtClean="0">
                          <a:solidFill>
                            <a:schemeClr val="tx1"/>
                          </a:solidFill>
                          <a:latin typeface="+mn-ea"/>
                          <a:ea typeface="+mn-ea"/>
                          <a:cs typeface="+mn-cs"/>
                        </a:rPr>
                        <a:t>in</a:t>
                      </a:r>
                      <a:r>
                        <a:rPr lang="en-US" altLang="zh-CN" sz="1800" b="1" kern="1200" dirty="0" smtClean="0">
                          <a:solidFill>
                            <a:schemeClr val="tx1"/>
                          </a:solidFill>
                          <a:latin typeface="+mn-ea"/>
                          <a:ea typeface="+mn-ea"/>
                          <a:cs typeface="+mn-cs"/>
                        </a:rPr>
                        <a:t>=</a:t>
                      </a:r>
                      <a:r>
                        <a:rPr lang="en-US" altLang="zh-CN" sz="1800" b="1" kern="1200" dirty="0" err="1" smtClean="0">
                          <a:solidFill>
                            <a:schemeClr val="tx1"/>
                          </a:solidFill>
                          <a:latin typeface="+mn-ea"/>
                          <a:ea typeface="+mn-ea"/>
                          <a:cs typeface="+mn-cs"/>
                        </a:rPr>
                        <a:t>PSW.equal</a:t>
                      </a:r>
                      <a:endParaRPr lang="zh-CN" altLang="en-US" sz="18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RegDst</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baseline="-25000" dirty="0">
                          <a:solidFill>
                            <a:schemeClr val="tx1"/>
                          </a:solidFill>
                          <a:latin typeface="+mn-ea"/>
                          <a:ea typeface="+mn-ea"/>
                        </a:rPr>
                        <a:t> </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18" name="矩形 517"/>
          <p:cNvSpPr/>
          <p:nvPr/>
        </p:nvSpPr>
        <p:spPr>
          <a:xfrm>
            <a:off x="497796" y="1061069"/>
            <a:ext cx="3780912"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微指令格式</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pic>
        <p:nvPicPr>
          <p:cNvPr id="2" name="图片 1"/>
          <p:cNvPicPr>
            <a:picLocks noChangeAspect="1"/>
          </p:cNvPicPr>
          <p:nvPr/>
        </p:nvPicPr>
        <p:blipFill>
          <a:blip r:embed="rId1"/>
          <a:stretch>
            <a:fillRect/>
          </a:stretch>
        </p:blipFill>
        <p:spPr>
          <a:xfrm>
            <a:off x="195191" y="1967968"/>
            <a:ext cx="5459708" cy="4128314"/>
          </a:xfrm>
          <a:prstGeom prst="rect">
            <a:avLst/>
          </a:prstGeom>
        </p:spPr>
      </p:pic>
      <p:grpSp>
        <p:nvGrpSpPr>
          <p:cNvPr id="136" name="组合 135"/>
          <p:cNvGrpSpPr/>
          <p:nvPr/>
        </p:nvGrpSpPr>
        <p:grpSpPr>
          <a:xfrm>
            <a:off x="6101188" y="4012746"/>
            <a:ext cx="5731584" cy="386717"/>
            <a:chOff x="1892871" y="6452905"/>
            <a:chExt cx="7098288" cy="407866"/>
          </a:xfrm>
        </p:grpSpPr>
        <p:cxnSp>
          <p:nvCxnSpPr>
            <p:cNvPr id="137" name="直接箭头连接符 136"/>
            <p:cNvCxnSpPr/>
            <p:nvPr/>
          </p:nvCxnSpPr>
          <p:spPr>
            <a:xfrm>
              <a:off x="1892871" y="6452905"/>
              <a:ext cx="7098288" cy="0"/>
            </a:xfrm>
            <a:prstGeom prst="straightConnector1">
              <a:avLst/>
            </a:prstGeom>
            <a:ln w="28575">
              <a:solidFill>
                <a:srgbClr val="039DDB"/>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4790000" y="6486321"/>
              <a:ext cx="1860568" cy="374450"/>
            </a:xfrm>
            <a:prstGeom prst="rect">
              <a:avLst/>
            </a:prstGeom>
            <a:noFill/>
          </p:spPr>
          <p:txBody>
            <a:bodyPr wrap="none" rtlCol="0">
              <a:spAutoFit/>
            </a:bodyPr>
            <a:lstStyle/>
            <a:p>
              <a:r>
                <a:rPr lang="zh-CN" altLang="en-US" sz="1705" b="1" dirty="0">
                  <a:solidFill>
                    <a:srgbClr val="039DDB"/>
                  </a:solidFill>
                  <a:latin typeface="+mn-ea"/>
                  <a:cs typeface="Segoe UI Black" panose="020B0A02040204020203" pitchFamily="34" charset="0"/>
                </a:rPr>
                <a:t>操作控制字段</a:t>
              </a:r>
              <a:endParaRPr lang="zh-CN" altLang="en-US" sz="1705" b="1" baseline="-25000" dirty="0">
                <a:solidFill>
                  <a:srgbClr val="039DDB"/>
                </a:solidFill>
                <a:latin typeface="+mn-ea"/>
                <a:cs typeface="Segoe UI Black" panose="020B0A02040204020203" pitchFamily="34" charset="0"/>
              </a:endParaRPr>
            </a:p>
          </p:txBody>
        </p:sp>
      </p:grpSp>
      <p:cxnSp>
        <p:nvCxnSpPr>
          <p:cNvPr id="139" name="直接连接符 138"/>
          <p:cNvCxnSpPr/>
          <p:nvPr/>
        </p:nvCxnSpPr>
        <p:spPr>
          <a:xfrm>
            <a:off x="6088402" y="3536530"/>
            <a:ext cx="0" cy="709927"/>
          </a:xfrm>
          <a:prstGeom prst="line">
            <a:avLst/>
          </a:prstGeom>
          <a:ln w="28575">
            <a:solidFill>
              <a:srgbClr val="039DDB"/>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849803" y="3574469"/>
            <a:ext cx="0" cy="709927"/>
          </a:xfrm>
          <a:prstGeom prst="line">
            <a:avLst/>
          </a:prstGeom>
          <a:ln w="28575">
            <a:solidFill>
              <a:srgbClr val="039DDB"/>
            </a:solidFill>
          </a:ln>
        </p:spPr>
        <p:style>
          <a:lnRef idx="1">
            <a:schemeClr val="accent1"/>
          </a:lnRef>
          <a:fillRef idx="0">
            <a:schemeClr val="accent1"/>
          </a:fillRef>
          <a:effectRef idx="0">
            <a:schemeClr val="accent1"/>
          </a:effectRef>
          <a:fontRef idx="minor">
            <a:schemeClr val="tx1"/>
          </a:fontRef>
        </p:style>
      </p:cxnSp>
      <p:sp>
        <p:nvSpPr>
          <p:cNvPr id="513" name="矩形 512"/>
          <p:cNvSpPr/>
          <p:nvPr/>
        </p:nvSpPr>
        <p:spPr>
          <a:xfrm>
            <a:off x="6211778" y="4964111"/>
            <a:ext cx="5668169" cy="1047082"/>
          </a:xfrm>
          <a:prstGeom prst="rect">
            <a:avLst/>
          </a:prstGeom>
          <a:ln>
            <a:solidFill>
              <a:schemeClr val="tx2"/>
            </a:solidFill>
          </a:ln>
        </p:spPr>
        <p:txBody>
          <a:bodyPr wrap="square">
            <a:spAutoFit/>
          </a:bodyPr>
          <a:lstStyle/>
          <a:p>
            <a:pPr algn="ctr">
              <a:lnSpc>
                <a:spcPct val="130000"/>
              </a:lnSpc>
              <a:buClr>
                <a:srgbClr val="FFC000"/>
              </a:buClr>
            </a:pPr>
            <a:r>
              <a:rPr lang="zh-CN" altLang="en-US" sz="2400" dirty="0" smtClean="0">
                <a:latin typeface="+mn-ea"/>
                <a:cs typeface="Segoe UI Black" panose="020B0A02040204020203" pitchFamily="34" charset="0"/>
                <a:sym typeface="Arial" panose="020B0604020202020204" pitchFamily="34" charset="0"/>
              </a:rPr>
              <a:t>承载操作控制信号，</a:t>
            </a:r>
            <a:r>
              <a:rPr lang="zh-CN" altLang="en-US" sz="2400" dirty="0" smtClean="0">
                <a:solidFill>
                  <a:srgbClr val="0000FF"/>
                </a:solidFill>
                <a:latin typeface="+mn-ea"/>
                <a:cs typeface="Segoe UI Black" panose="020B0A02040204020203" pitchFamily="34" charset="0"/>
                <a:sym typeface="Arial" panose="020B0604020202020204" pitchFamily="34" charset="0"/>
              </a:rPr>
              <a:t>每</a:t>
            </a:r>
            <a:r>
              <a:rPr lang="zh-CN" altLang="en-US" sz="2400" dirty="0">
                <a:solidFill>
                  <a:srgbClr val="0000FF"/>
                </a:solidFill>
                <a:latin typeface="+mn-ea"/>
                <a:cs typeface="Segoe UI Black" panose="020B0A02040204020203" pitchFamily="34" charset="0"/>
                <a:sym typeface="Arial" panose="020B0604020202020204" pitchFamily="34" charset="0"/>
              </a:rPr>
              <a:t>一位对应一个控制信号，也称</a:t>
            </a:r>
            <a:r>
              <a:rPr lang="zh-CN" altLang="en-US" sz="2400" dirty="0" smtClean="0">
                <a:solidFill>
                  <a:srgbClr val="0000FF"/>
                </a:solidFill>
                <a:latin typeface="+mn-ea"/>
                <a:cs typeface="Segoe UI Black" panose="020B0A02040204020203" pitchFamily="34" charset="0"/>
                <a:sym typeface="Arial" panose="020B0604020202020204" pitchFamily="34" charset="0"/>
              </a:rPr>
              <a:t>微命令</a:t>
            </a:r>
            <a:endParaRPr lang="zh-CN" altLang="en-US" sz="2400" dirty="0">
              <a:solidFill>
                <a:srgbClr val="0000FF"/>
              </a:solidFill>
              <a:latin typeface="+mn-ea"/>
              <a:cs typeface="Segoe UI Black" panose="020B0A02040204020203" pitchFamily="34" charset="0"/>
              <a:sym typeface="Arial" panose="020B0604020202020204" pitchFamily="34" charset="0"/>
            </a:endParaRPr>
          </a:p>
        </p:txBody>
      </p:sp>
      <p:sp>
        <p:nvSpPr>
          <p:cNvPr id="514" name="下箭头 513"/>
          <p:cNvSpPr/>
          <p:nvPr/>
        </p:nvSpPr>
        <p:spPr>
          <a:xfrm>
            <a:off x="8911993" y="4472813"/>
            <a:ext cx="216000" cy="360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7" name="图片 516"/>
          <p:cNvPicPr>
            <a:picLocks noChangeAspect="1"/>
          </p:cNvPicPr>
          <p:nvPr/>
        </p:nvPicPr>
        <p:blipFill>
          <a:blip r:embed="rId2"/>
          <a:stretch>
            <a:fillRect/>
          </a:stretch>
        </p:blipFill>
        <p:spPr>
          <a:xfrm>
            <a:off x="6016221" y="2480120"/>
            <a:ext cx="5863726" cy="1284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blinds(horizontal)">
                                      <p:cBhvr>
                                        <p:cTn id="7" dur="500"/>
                                        <p:tgtEl>
                                          <p:spTgt spid="139"/>
                                        </p:tgtEl>
                                      </p:cBhvr>
                                    </p:animEffect>
                                  </p:childTnLst>
                                </p:cTn>
                              </p:par>
                              <p:par>
                                <p:cTn id="8" presetID="3" presetClass="entr" presetSubtype="1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blinds(horizontal)">
                                      <p:cBhvr>
                                        <p:cTn id="10" dur="500"/>
                                        <p:tgtEl>
                                          <p:spTgt spid="136"/>
                                        </p:tgtEl>
                                      </p:cBhvr>
                                    </p:animEffect>
                                  </p:childTnLst>
                                </p:cTn>
                              </p:par>
                              <p:par>
                                <p:cTn id="11" presetID="3" presetClass="entr" presetSubtype="1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blinds(horizontal)">
                                      <p:cBhvr>
                                        <p:cTn id="13" dur="500"/>
                                        <p:tgtEl>
                                          <p:spTgt spid="14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4"/>
                                        </p:tgtEl>
                                        <p:attrNameLst>
                                          <p:attrName>style.visibility</p:attrName>
                                        </p:attrNameLst>
                                      </p:cBhvr>
                                      <p:to>
                                        <p:strVal val="visible"/>
                                      </p:to>
                                    </p:set>
                                    <p:animEffect transition="in" filter="blinds(horizontal)">
                                      <p:cBhvr>
                                        <p:cTn id="18" dur="500"/>
                                        <p:tgtEl>
                                          <p:spTgt spid="5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3"/>
                                        </p:tgtEl>
                                        <p:attrNameLst>
                                          <p:attrName>style.visibility</p:attrName>
                                        </p:attrNameLst>
                                      </p:cBhvr>
                                      <p:to>
                                        <p:strVal val="visible"/>
                                      </p:to>
                                    </p:set>
                                    <p:animEffect transition="in" filter="blinds(horizontal)">
                                      <p:cBhvr>
                                        <p:cTn id="21" dur="5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animBg="1"/>
      <p:bldP spid="5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135" name="矩形 134"/>
          <p:cNvSpPr/>
          <p:nvPr/>
        </p:nvSpPr>
        <p:spPr>
          <a:xfrm>
            <a:off x="502616" y="898651"/>
            <a:ext cx="3057011"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微指令格式</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aphicFrame>
        <p:nvGraphicFramePr>
          <p:cNvPr id="136" name="表格 135"/>
          <p:cNvGraphicFramePr>
            <a:graphicFrameLocks noGrp="1"/>
          </p:cNvGraphicFramePr>
          <p:nvPr/>
        </p:nvGraphicFramePr>
        <p:xfrm>
          <a:off x="4811485" y="1122597"/>
          <a:ext cx="2471057" cy="1544396"/>
        </p:xfrm>
        <a:graphic>
          <a:graphicData uri="http://schemas.openxmlformats.org/drawingml/2006/table">
            <a:tbl>
              <a:tblPr firstRow="1" bandRow="1">
                <a:tableStyleId>{5C22544A-7EE6-4342-B048-85BDC9FD1C3A}</a:tableStyleId>
              </a:tblPr>
              <a:tblGrid>
                <a:gridCol w="653142"/>
                <a:gridCol w="1817915"/>
              </a:tblGrid>
              <a:tr h="401396">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T1</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AR</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baseline="0" dirty="0">
                          <a:solidFill>
                            <a:schemeClr val="tx1"/>
                          </a:solidFill>
                          <a:latin typeface="+mn-ea"/>
                          <a:ea typeface="+mn-ea"/>
                        </a:rPr>
                        <a:t>X</a:t>
                      </a:r>
                      <a:r>
                        <a:rPr lang="en-US" altLang="zh-CN" sz="1400" b="1" baseline="-25000" dirty="0">
                          <a:solidFill>
                            <a:schemeClr val="tx1"/>
                          </a:solidFill>
                          <a:latin typeface="+mn-ea"/>
                          <a:ea typeface="+mn-ea"/>
                        </a:rPr>
                        <a:t>in</a:t>
                      </a:r>
                      <a:endParaRPr lang="zh-CN" altLang="en-US" sz="14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8342">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T2</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mn-ea"/>
                          <a:ea typeface="+mn-ea"/>
                        </a:rPr>
                        <a:t>+4</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6315">
                <a:tc>
                  <a:txBody>
                    <a:bodyPr/>
                    <a:lstStyle/>
                    <a:p>
                      <a:pPr algn="l"/>
                      <a:r>
                        <a:rPr lang="en-US" altLang="zh-CN" sz="1700" b="1" dirty="0">
                          <a:solidFill>
                            <a:schemeClr val="accent6"/>
                          </a:solidFill>
                          <a:effectLst>
                            <a:outerShdw blurRad="38100" dist="38100" dir="2700000" algn="tl">
                              <a:srgbClr val="000000">
                                <a:alpha val="43137"/>
                              </a:srgbClr>
                            </a:outerShdw>
                          </a:effectLst>
                          <a:latin typeface="+mn-ea"/>
                          <a:ea typeface="+mn-ea"/>
                        </a:rPr>
                        <a:t>T3</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mn-ea"/>
                          <a:ea typeface="+mn-ea"/>
                        </a:rPr>
                        <a:t>Z</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PC</a:t>
                      </a:r>
                      <a:r>
                        <a:rPr lang="en-US" altLang="zh-CN" sz="1400" b="1" baseline="-25000" dirty="0" err="1">
                          <a:solidFill>
                            <a:schemeClr val="tx1"/>
                          </a:solidFill>
                          <a:latin typeface="+mn-ea"/>
                          <a:ea typeface="+mn-ea"/>
                        </a:rPr>
                        <a:t>in</a:t>
                      </a:r>
                      <a:r>
                        <a:rPr lang="en-US" altLang="zh-CN" sz="1400" b="1" dirty="0">
                          <a:solidFill>
                            <a:schemeClr val="tx1"/>
                          </a:solidFill>
                          <a:latin typeface="+mn-ea"/>
                          <a:ea typeface="+mn-ea"/>
                        </a:rPr>
                        <a:t>, </a:t>
                      </a:r>
                      <a:r>
                        <a:rPr lang="en-US" altLang="zh-CN" sz="1400" b="1" dirty="0" err="1">
                          <a:solidFill>
                            <a:schemeClr val="tx1"/>
                          </a:solidFill>
                          <a:latin typeface="+mn-ea"/>
                          <a:ea typeface="+mn-ea"/>
                        </a:rPr>
                        <a:t>DRE</a:t>
                      </a:r>
                      <a:r>
                        <a:rPr lang="en-US" altLang="zh-CN" sz="1400" b="1" baseline="-25000" dirty="0" err="1">
                          <a:solidFill>
                            <a:schemeClr val="tx1"/>
                          </a:solidFill>
                          <a:latin typeface="+mn-ea"/>
                          <a:ea typeface="+mn-ea"/>
                        </a:rPr>
                        <a:t>in</a:t>
                      </a:r>
                      <a:r>
                        <a:rPr lang="en-US" altLang="zh-CN" sz="1400" b="1" baseline="-25000" dirty="0">
                          <a:solidFill>
                            <a:schemeClr val="tx1"/>
                          </a:solidFill>
                          <a:latin typeface="+mn-ea"/>
                          <a:ea typeface="+mn-ea"/>
                        </a:rPr>
                        <a:t>,</a:t>
                      </a:r>
                      <a:r>
                        <a:rPr lang="en-US" altLang="zh-CN" sz="1400" b="1" dirty="0">
                          <a:solidFill>
                            <a:schemeClr val="tx1"/>
                          </a:solidFill>
                          <a:latin typeface="+mn-ea"/>
                          <a:ea typeface="+mn-ea"/>
                        </a:rPr>
                        <a:t> Read</a:t>
                      </a:r>
                      <a:r>
                        <a:rPr lang="en-US" altLang="zh-CN" sz="1400" b="1" baseline="-25000" dirty="0">
                          <a:solidFill>
                            <a:schemeClr val="tx1"/>
                          </a:solidFill>
                          <a:latin typeface="+mn-ea"/>
                          <a:ea typeface="+mn-ea"/>
                        </a:rPr>
                        <a:t> </a:t>
                      </a:r>
                      <a:endParaRPr lang="zh-CN" altLang="en-US" sz="14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834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6"/>
                          </a:solidFill>
                          <a:effectLst>
                            <a:outerShdw blurRad="38100" dist="38100" dir="2700000" algn="tl">
                              <a:srgbClr val="000000">
                                <a:alpha val="43137"/>
                              </a:srgbClr>
                            </a:outerShdw>
                          </a:effectLst>
                          <a:latin typeface="+mn-ea"/>
                          <a:ea typeface="+mn-ea"/>
                        </a:rPr>
                        <a:t>T4</a:t>
                      </a:r>
                      <a:endParaRPr lang="zh-CN" altLang="en-US" sz="1700" b="1" dirty="0">
                        <a:solidFill>
                          <a:schemeClr val="accent6"/>
                        </a:solidFill>
                        <a:effectLst>
                          <a:outerShdw blurRad="38100" dist="38100" dir="2700000" algn="tl">
                            <a:srgbClr val="000000">
                              <a:alpha val="43137"/>
                            </a:srgbClr>
                          </a:outerShdw>
                        </a:effectLst>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400" b="1" dirty="0" err="1">
                          <a:solidFill>
                            <a:schemeClr val="tx1"/>
                          </a:solidFill>
                          <a:latin typeface="+mn-ea"/>
                          <a:ea typeface="+mn-ea"/>
                        </a:rPr>
                        <a:t>DR</a:t>
                      </a:r>
                      <a:r>
                        <a:rPr lang="en-US" altLang="zh-CN" sz="1400" b="1" baseline="-25000" dirty="0" err="1">
                          <a:solidFill>
                            <a:schemeClr val="tx1"/>
                          </a:solidFill>
                          <a:latin typeface="+mn-ea"/>
                          <a:ea typeface="+mn-ea"/>
                        </a:rPr>
                        <a:t>out</a:t>
                      </a:r>
                      <a:r>
                        <a:rPr lang="en-US" altLang="zh-CN" sz="1400" b="1" dirty="0">
                          <a:solidFill>
                            <a:schemeClr val="tx1"/>
                          </a:solidFill>
                          <a:latin typeface="+mn-ea"/>
                          <a:ea typeface="+mn-ea"/>
                        </a:rPr>
                        <a:t>, </a:t>
                      </a:r>
                      <a:r>
                        <a:rPr lang="en-US" altLang="zh-CN" sz="1400" b="1" dirty="0" err="1">
                          <a:solidFill>
                            <a:schemeClr val="tx1"/>
                          </a:solidFill>
                          <a:latin typeface="+mn-ea"/>
                          <a:ea typeface="+mn-ea"/>
                        </a:rPr>
                        <a:t>IR</a:t>
                      </a:r>
                      <a:r>
                        <a:rPr lang="en-US" altLang="zh-CN" sz="1400" b="1" baseline="-25000" dirty="0" err="1">
                          <a:solidFill>
                            <a:schemeClr val="tx1"/>
                          </a:solidFill>
                          <a:latin typeface="+mn-ea"/>
                          <a:ea typeface="+mn-ea"/>
                        </a:rPr>
                        <a:t>in</a:t>
                      </a:r>
                      <a:endParaRPr lang="zh-CN" altLang="en-US" sz="14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 name="直接箭头连接符 2"/>
          <p:cNvCxnSpPr/>
          <p:nvPr/>
        </p:nvCxnSpPr>
        <p:spPr>
          <a:xfrm flipH="1">
            <a:off x="2612571" y="2666993"/>
            <a:ext cx="3341915" cy="718456"/>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36" idx="2"/>
          </p:cNvCxnSpPr>
          <p:nvPr/>
        </p:nvCxnSpPr>
        <p:spPr>
          <a:xfrm flipH="1">
            <a:off x="4103915" y="2666993"/>
            <a:ext cx="1943098" cy="805542"/>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36" idx="2"/>
          </p:cNvCxnSpPr>
          <p:nvPr/>
        </p:nvCxnSpPr>
        <p:spPr>
          <a:xfrm>
            <a:off x="6047013" y="2666993"/>
            <a:ext cx="1" cy="805542"/>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stCxn id="136" idx="2"/>
          </p:cNvCxnSpPr>
          <p:nvPr/>
        </p:nvCxnSpPr>
        <p:spPr>
          <a:xfrm>
            <a:off x="6047013" y="2666993"/>
            <a:ext cx="2487387" cy="805542"/>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6183127" y="2666993"/>
            <a:ext cx="4365130" cy="805542"/>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2" name="文本框 521"/>
          <p:cNvSpPr txBox="1"/>
          <p:nvPr/>
        </p:nvSpPr>
        <p:spPr>
          <a:xfrm>
            <a:off x="7638420" y="1240408"/>
            <a:ext cx="3856893" cy="1107996"/>
          </a:xfrm>
          <a:prstGeom prst="rect">
            <a:avLst/>
          </a:prstGeom>
          <a:noFill/>
        </p:spPr>
        <p:txBody>
          <a:bodyPr wrap="square" rtlCol="0">
            <a:spAutoFit/>
          </a:bodyPr>
          <a:lstStyle/>
          <a:p>
            <a:r>
              <a:rPr lang="zh-CN" altLang="en-US" sz="2200" dirty="0" smtClean="0"/>
              <a:t>与每条指令执行阶段的微指令一同编制在同一微程序中还是独立为一段微程序</a:t>
            </a:r>
            <a:r>
              <a:rPr lang="zh-CN" altLang="en-US" sz="2200" dirty="0" smtClean="0">
                <a:solidFill>
                  <a:srgbClr val="FF0000"/>
                </a:solidFill>
              </a:rPr>
              <a:t>？</a:t>
            </a:r>
            <a:endParaRPr lang="zh-CN" altLang="en-US" sz="2200" dirty="0">
              <a:solidFill>
                <a:srgbClr val="FF0000"/>
              </a:solidFill>
            </a:endParaRPr>
          </a:p>
        </p:txBody>
      </p:sp>
      <p:graphicFrame>
        <p:nvGraphicFramePr>
          <p:cNvPr id="158" name="表格 157"/>
          <p:cNvGraphicFramePr>
            <a:graphicFrameLocks noGrp="1"/>
          </p:cNvGraphicFramePr>
          <p:nvPr/>
        </p:nvGraphicFramePr>
        <p:xfrm>
          <a:off x="905660" y="3502035"/>
          <a:ext cx="10897731" cy="2855022"/>
        </p:xfrm>
        <a:graphic>
          <a:graphicData uri="http://schemas.openxmlformats.org/drawingml/2006/table">
            <a:tbl>
              <a:tblPr firstRow="1" bandRow="1">
                <a:tableStyleId>{5C22544A-7EE6-4342-B048-85BDC9FD1C3A}</a:tableStyleId>
              </a:tblPr>
              <a:tblGrid>
                <a:gridCol w="662130"/>
                <a:gridCol w="1687039"/>
                <a:gridCol w="1992085"/>
                <a:gridCol w="2563586"/>
                <a:gridCol w="1993900"/>
                <a:gridCol w="1998991"/>
              </a:tblGrid>
              <a:tr h="475837">
                <a:tc>
                  <a:txBody>
                    <a:bodyPr/>
                    <a:lstStyle/>
                    <a:p>
                      <a:pPr algn="l"/>
                      <a:r>
                        <a:rPr lang="zh-CN" altLang="en-US" sz="1700" dirty="0">
                          <a:solidFill>
                            <a:schemeClr val="tx1"/>
                          </a:solidFill>
                          <a:latin typeface="+mn-ea"/>
                          <a:ea typeface="+mn-ea"/>
                        </a:rPr>
                        <a:t>节拍</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lw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sw</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beq</a:t>
                      </a:r>
                      <a:r>
                        <a:rPr lang="en-US" altLang="zh-CN" sz="1700" dirty="0">
                          <a:solidFill>
                            <a:schemeClr val="tx1"/>
                          </a:solidFill>
                          <a:latin typeface="+mn-ea"/>
                          <a:ea typeface="+mn-ea"/>
                        </a:rPr>
                        <a:t> (5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a:solidFill>
                            <a:schemeClr val="tx1"/>
                          </a:solidFill>
                          <a:latin typeface="+mn-ea"/>
                          <a:ea typeface="+mn-ea"/>
                        </a:rPr>
                        <a:t>add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dirty="0" err="1">
                          <a:solidFill>
                            <a:schemeClr val="tx1"/>
                          </a:solidFill>
                          <a:latin typeface="+mn-ea"/>
                          <a:ea typeface="+mn-ea"/>
                        </a:rPr>
                        <a:t>addi</a:t>
                      </a:r>
                      <a:r>
                        <a:rPr lang="en-US" altLang="zh-CN" sz="1700" dirty="0">
                          <a:solidFill>
                            <a:schemeClr val="tx1"/>
                          </a:solidFill>
                          <a:latin typeface="+mn-ea"/>
                          <a:ea typeface="+mn-ea"/>
                        </a:rPr>
                        <a:t>  (3 cycles)</a:t>
                      </a:r>
                      <a:endParaRPr lang="zh-CN" altLang="en-US" sz="17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T1</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9900CC"/>
                          </a:solidFill>
                          <a:latin typeface="+mn-ea"/>
                          <a:ea typeface="+mn-ea"/>
                          <a:cs typeface="Segoe UI Black" panose="020B0A02040204020203" pitchFamily="34" charset="0"/>
                        </a:rPr>
                        <a:t>T2</a:t>
                      </a:r>
                      <a:endParaRPr lang="zh-CN" altLang="en-US" sz="1700" b="1" dirty="0">
                        <a:solidFill>
                          <a:srgbClr val="9900CC"/>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smtClean="0">
                          <a:solidFill>
                            <a:schemeClr val="tx1"/>
                          </a:solidFill>
                          <a:latin typeface="+mn-ea"/>
                          <a:ea typeface="+mn-ea"/>
                        </a:rPr>
                        <a:t>out</a:t>
                      </a:r>
                      <a:r>
                        <a:rPr lang="en-US" altLang="zh-CN" sz="1700" b="1" dirty="0" smtClean="0">
                          <a:solidFill>
                            <a:schemeClr val="tx1"/>
                          </a:solidFill>
                          <a:latin typeface="+mn-ea"/>
                          <a:ea typeface="+mn-ea"/>
                        </a:rPr>
                        <a:t>, </a:t>
                      </a:r>
                      <a:r>
                        <a:rPr lang="en-US" altLang="zh-CN" sz="1700" b="1" dirty="0" smtClean="0">
                          <a:solidFill>
                            <a:srgbClr val="FF0000"/>
                          </a:solidFill>
                          <a:latin typeface="+mn-ea"/>
                          <a:ea typeface="+mn-ea"/>
                        </a:rPr>
                        <a:t>A</a:t>
                      </a:r>
                      <a:r>
                        <a:rPr lang="en-US" altLang="zh-CN" sz="1700" b="1"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smtClean="0">
                          <a:solidFill>
                            <a:schemeClr val="tx1"/>
                          </a:solidFill>
                          <a:latin typeface="+mn-ea"/>
                          <a:ea typeface="+mn-ea"/>
                        </a:rPr>
                        <a:t>IR(I)</a:t>
                      </a:r>
                      <a:r>
                        <a:rPr lang="en-US" altLang="zh-CN" sz="1700" b="1" baseline="-25000" dirty="0" err="1" smtClean="0">
                          <a:solidFill>
                            <a:schemeClr val="tx1"/>
                          </a:solidFill>
                          <a:latin typeface="+mn-ea"/>
                          <a:ea typeface="+mn-ea"/>
                        </a:rPr>
                        <a:t>out</a:t>
                      </a:r>
                      <a:r>
                        <a:rPr lang="en-US" altLang="zh-CN" sz="1700" b="1" dirty="0" err="1" smtClean="0">
                          <a:solidFill>
                            <a:schemeClr val="tx1"/>
                          </a:solidFill>
                          <a:latin typeface="+mn-ea"/>
                          <a:ea typeface="+mn-ea"/>
                        </a:rPr>
                        <a:t>,</a:t>
                      </a:r>
                      <a:r>
                        <a:rPr lang="en-US" altLang="zh-CN" sz="1700" b="1" dirty="0" err="1" smtClean="0">
                          <a:solidFill>
                            <a:srgbClr val="FF0000"/>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a:solidFill>
                            <a:schemeClr val="tx1"/>
                          </a:solidFill>
                          <a:latin typeface="+mn-ea"/>
                          <a:ea typeface="+mn-ea"/>
                        </a:rPr>
                        <a:t>SUB, </a:t>
                      </a:r>
                      <a:r>
                        <a:rPr lang="en-US" altLang="zh-CN" sz="1700" b="1" dirty="0" err="1">
                          <a:solidFill>
                            <a:schemeClr val="tx1"/>
                          </a:solidFill>
                          <a:latin typeface="+mn-ea"/>
                          <a:ea typeface="+mn-ea"/>
                        </a:rPr>
                        <a:t>PSW</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algn="l"/>
                      <a:r>
                        <a:rPr lang="en-US" altLang="zh-CN" sz="1700" b="1" dirty="0">
                          <a:solidFill>
                            <a:srgbClr val="0000FF"/>
                          </a:solidFill>
                          <a:latin typeface="+mn-ea"/>
                          <a:ea typeface="+mn-ea"/>
                          <a:cs typeface="Segoe UI Black" panose="020B0A02040204020203" pitchFamily="34" charset="0"/>
                        </a:rPr>
                        <a:t>T1</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AR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PC</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X</a:t>
                      </a:r>
                      <a:r>
                        <a:rPr lang="en-US" altLang="zh-CN" sz="1700" b="1" baseline="-25000" dirty="0">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dirty="0">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R</a:t>
                      </a:r>
                      <a:r>
                        <a:rPr lang="en-US" altLang="zh-CN" sz="1700" b="1" baseline="-25000">
                          <a:solidFill>
                            <a:schemeClr val="tx1"/>
                          </a:solidFill>
                          <a:latin typeface="+mn-ea"/>
                          <a:ea typeface="+mn-ea"/>
                        </a:rPr>
                        <a:t>out </a:t>
                      </a:r>
                      <a:r>
                        <a:rPr lang="en-US" altLang="zh-CN" sz="1700" b="1">
                          <a:solidFill>
                            <a:schemeClr val="tx1"/>
                          </a:solidFill>
                          <a:latin typeface="+mn-ea"/>
                          <a:ea typeface="+mn-ea"/>
                        </a:rPr>
                        <a:t>,  </a:t>
                      </a:r>
                      <a:r>
                        <a:rPr lang="en-US" altLang="zh-CN" sz="1700" b="1" baseline="0" dirty="0">
                          <a:solidFill>
                            <a:schemeClr val="tx1"/>
                          </a:solidFill>
                          <a:latin typeface="+mn-ea"/>
                          <a:ea typeface="+mn-ea"/>
                        </a:rPr>
                        <a:t>X</a:t>
                      </a:r>
                      <a:r>
                        <a:rPr lang="en-US" altLang="zh-CN" sz="1700" b="1" baseline="-25000" dirty="0">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T2</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tx1"/>
                          </a:solidFill>
                          <a:latin typeface="+mn-ea"/>
                          <a:ea typeface="+mn-ea"/>
                        </a:rPr>
                        <a:t>DRE</a:t>
                      </a:r>
                      <a:r>
                        <a:rPr lang="en-US" altLang="zh-CN" sz="1700" b="1" baseline="-25000">
                          <a:solidFill>
                            <a:schemeClr val="tx1"/>
                          </a:solidFill>
                          <a:latin typeface="+mn-ea"/>
                          <a:ea typeface="+mn-ea"/>
                        </a:rPr>
                        <a:t>in</a:t>
                      </a:r>
                      <a:r>
                        <a:rPr lang="en-US" altLang="zh-CN" sz="1700" b="1" baseline="-25000" dirty="0">
                          <a:solidFill>
                            <a:schemeClr val="tx1"/>
                          </a:solidFill>
                          <a:latin typeface="+mn-ea"/>
                          <a:ea typeface="+mn-ea"/>
                        </a:rPr>
                        <a:t>,</a:t>
                      </a:r>
                      <a:r>
                        <a:rPr lang="en-US" altLang="zh-CN" sz="1700" b="1" dirty="0">
                          <a:solidFill>
                            <a:schemeClr val="tx1"/>
                          </a:solidFill>
                          <a:latin typeface="+mn-ea"/>
                          <a:ea typeface="+mn-ea"/>
                        </a:rPr>
                        <a:t> Read</a:t>
                      </a:r>
                      <a:r>
                        <a:rPr lang="en-US" altLang="zh-CN" sz="1700" b="1" baseline="-25000" dirty="0">
                          <a:solidFill>
                            <a:schemeClr val="tx1"/>
                          </a:solidFill>
                          <a:latin typeface="+mn-ea"/>
                          <a:ea typeface="+mn-ea"/>
                        </a:rPr>
                        <a:t> </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a:t>
                      </a:r>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tx1"/>
                          </a:solidFill>
                          <a:latin typeface="+mn-ea"/>
                          <a:ea typeface="+mn-ea"/>
                        </a:rPr>
                        <a:t>IR(A)</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 </a:t>
                      </a:r>
                      <a:r>
                        <a:rPr lang="en-US" altLang="zh-CN" sz="1700" b="1" baseline="0" dirty="0" err="1" smtClean="0">
                          <a:solidFill>
                            <a:schemeClr val="tx1"/>
                          </a:solidFill>
                          <a:latin typeface="+mn-ea"/>
                          <a:ea typeface="+mn-ea"/>
                        </a:rPr>
                        <a:t>imm</a:t>
                      </a:r>
                      <a:r>
                        <a:rPr lang="en-US" altLang="zh-CN" sz="1700" b="1" baseline="0" dirty="0" smtClean="0">
                          <a:solidFill>
                            <a:schemeClr val="tx1"/>
                          </a:solidFill>
                          <a:latin typeface="+mn-ea"/>
                          <a:ea typeface="+mn-ea"/>
                        </a:rPr>
                        <a:t>, ADD</a:t>
                      </a:r>
                      <a:endParaRPr lang="zh-CN" altLang="en-US" sz="1700" b="1" baseline="-25000" dirty="0">
                        <a:solidFill>
                          <a:schemeClr val="tx1"/>
                        </a:solidFill>
                        <a:latin typeface="+mn-ea"/>
                        <a:ea typeface="+mn-ea"/>
                      </a:endParaRPr>
                    </a:p>
                  </a:txBody>
                  <a:tcPr marL="0" marR="0"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err="1">
                          <a:solidFill>
                            <a:schemeClr val="tx1"/>
                          </a:solidFill>
                          <a:latin typeface="+mn-ea"/>
                          <a:ea typeface="+mn-ea"/>
                        </a:rPr>
                        <a:t>Rs</a:t>
                      </a:r>
                      <a:r>
                        <a:rPr lang="en-US" altLang="zh-CN" sz="1700" b="1" baseline="0" dirty="0">
                          <a:solidFill>
                            <a:schemeClr val="tx1"/>
                          </a:solidFill>
                          <a:latin typeface="+mn-ea"/>
                          <a:ea typeface="+mn-ea"/>
                        </a:rPr>
                        <a:t>/</a:t>
                      </a:r>
                      <a:r>
                        <a:rPr lang="en-US" altLang="zh-CN" sz="1700" b="1" baseline="0" dirty="0" err="1">
                          <a:solidFill>
                            <a:schemeClr val="tx1"/>
                          </a:solidFill>
                          <a:latin typeface="+mn-ea"/>
                          <a:ea typeface="+mn-ea"/>
                        </a:rPr>
                        <a:t>Rt</a:t>
                      </a:r>
                      <a:r>
                        <a:rPr lang="en-US" altLang="zh-CN" sz="1700" b="1" baseline="0" dirty="0">
                          <a:solidFill>
                            <a:schemeClr val="tx1"/>
                          </a:solidFill>
                          <a:latin typeface="+mn-ea"/>
                          <a:ea typeface="+mn-ea"/>
                        </a:rPr>
                        <a:t>, R</a:t>
                      </a:r>
                      <a:r>
                        <a:rPr lang="en-US" altLang="zh-CN" sz="1700" b="1" baseline="-25000" dirty="0">
                          <a:solidFill>
                            <a:schemeClr val="tx1"/>
                          </a:solidFill>
                          <a:latin typeface="+mn-ea"/>
                          <a:ea typeface="+mn-ea"/>
                        </a:rPr>
                        <a:t>out</a:t>
                      </a:r>
                      <a:r>
                        <a:rPr lang="en-US" altLang="zh-CN" sz="1700" b="1" baseline="0" dirty="0">
                          <a:solidFill>
                            <a:schemeClr val="tx1"/>
                          </a:solidFill>
                          <a:latin typeface="+mn-ea"/>
                          <a:ea typeface="+mn-ea"/>
                        </a:rPr>
                        <a:t>,</a:t>
                      </a:r>
                      <a:r>
                        <a:rPr lang="en-US" altLang="zh-CN" sz="1700" b="1" dirty="0">
                          <a:solidFill>
                            <a:schemeClr val="tx1"/>
                          </a:solidFill>
                          <a:latin typeface="+mn-ea"/>
                          <a:ea typeface="+mn-ea"/>
                        </a:rPr>
                        <a:t> 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dirty="0">
                          <a:solidFill>
                            <a:schemeClr val="tx1"/>
                          </a:solidFill>
                          <a:latin typeface="+mn-ea"/>
                          <a:ea typeface="+mn-ea"/>
                        </a:rPr>
                        <a:t>IR(I)out </a:t>
                      </a:r>
                      <a:r>
                        <a:rPr lang="en-US" altLang="zh-CN" sz="1700" b="1" baseline="0" dirty="0" smtClean="0">
                          <a:solidFill>
                            <a:schemeClr val="tx1"/>
                          </a:solidFill>
                          <a:latin typeface="+mn-ea"/>
                          <a:ea typeface="+mn-ea"/>
                        </a:rPr>
                        <a:t>,A,</a:t>
                      </a:r>
                      <a:r>
                        <a:rPr lang="en-US" altLang="zh-CN" sz="1700" b="1" dirty="0" smtClean="0">
                          <a:solidFill>
                            <a:schemeClr val="tx1"/>
                          </a:solidFill>
                          <a:latin typeface="+mn-ea"/>
                          <a:ea typeface="+mn-ea"/>
                        </a:rPr>
                        <a:t> </a:t>
                      </a:r>
                      <a:r>
                        <a:rPr lang="en-US" altLang="zh-CN" sz="1700" b="1" dirty="0">
                          <a:solidFill>
                            <a:schemeClr val="tx1"/>
                          </a:solidFill>
                          <a:latin typeface="+mn-ea"/>
                          <a:ea typeface="+mn-ea"/>
                        </a:rPr>
                        <a:t>ADD</a:t>
                      </a:r>
                      <a:r>
                        <a:rPr lang="en-US" altLang="zh-CN" sz="1700" b="1" baseline="0" dirty="0">
                          <a:solidFill>
                            <a:schemeClr val="tx1"/>
                          </a:solidFill>
                          <a:latin typeface="+mn-ea"/>
                          <a:ea typeface="+mn-ea"/>
                        </a:rPr>
                        <a:t> </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00FF"/>
                          </a:solidFill>
                          <a:latin typeface="+mn-ea"/>
                          <a:ea typeface="+mn-ea"/>
                          <a:cs typeface="Segoe UI Black" panose="020B0A02040204020203" pitchFamily="34" charset="0"/>
                        </a:rPr>
                        <a:t>T3</a:t>
                      </a:r>
                      <a:endParaRPr lang="zh-CN" altLang="en-US" sz="1700" b="1" dirty="0">
                        <a:solidFill>
                          <a:srgbClr val="0000FF"/>
                        </a:solidFill>
                        <a:latin typeface="+mn-ea"/>
                        <a:ea typeface="+mn-ea"/>
                        <a:cs typeface="Segoe UI Black" panose="020B0A02040204020203" pitchFamily="34" charset="0"/>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dirty="0" err="1">
                          <a:solidFill>
                            <a:schemeClr val="tx1"/>
                          </a:solidFill>
                          <a:latin typeface="+mn-ea"/>
                          <a:ea typeface="+mn-ea"/>
                        </a:rPr>
                        <a:t>DR</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700" b="1">
                          <a:solidFill>
                            <a:schemeClr val="tx1"/>
                          </a:solidFill>
                          <a:latin typeface="+mn-ea"/>
                          <a:ea typeface="+mn-ea"/>
                        </a:rPr>
                        <a:t>DRE</a:t>
                      </a:r>
                      <a:r>
                        <a:rPr lang="en-US" altLang="zh-CN" sz="1700" b="1" baseline="-25000">
                          <a:solidFill>
                            <a:schemeClr val="tx1"/>
                          </a:solidFill>
                          <a:latin typeface="+mn-ea"/>
                          <a:ea typeface="+mn-ea"/>
                        </a:rPr>
                        <a:t>out</a:t>
                      </a:r>
                      <a:r>
                        <a:rPr lang="en-US" altLang="zh-CN" sz="1700" b="1">
                          <a:solidFill>
                            <a:schemeClr val="tx1"/>
                          </a:solidFill>
                          <a:latin typeface="+mn-ea"/>
                          <a:ea typeface="+mn-ea"/>
                        </a:rPr>
                        <a:t>, Write</a:t>
                      </a:r>
                      <a:endParaRPr lang="zh-CN" altLang="en-US" sz="1700" b="1" baseline="-2500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err="1">
                          <a:solidFill>
                            <a:schemeClr val="tx1"/>
                          </a:solidFill>
                          <a:latin typeface="+mn-ea"/>
                          <a:ea typeface="+mn-ea"/>
                          <a:cs typeface="+mn-cs"/>
                        </a:rPr>
                        <a:t>Z</a:t>
                      </a:r>
                      <a:r>
                        <a:rPr lang="en-US" altLang="zh-CN" sz="1800" b="1" kern="1200" baseline="-25000" dirty="0" err="1">
                          <a:solidFill>
                            <a:schemeClr val="tx1"/>
                          </a:solidFill>
                          <a:latin typeface="+mn-ea"/>
                          <a:ea typeface="+mn-ea"/>
                          <a:cs typeface="+mn-cs"/>
                        </a:rPr>
                        <a:t>out</a:t>
                      </a:r>
                      <a:r>
                        <a:rPr lang="zh-CN" altLang="en-US" sz="1800" b="1" kern="1200" baseline="0" dirty="0" smtClean="0">
                          <a:solidFill>
                            <a:schemeClr val="tx1"/>
                          </a:solidFill>
                          <a:latin typeface="+mn-ea"/>
                          <a:ea typeface="+mn-ea"/>
                          <a:cs typeface="+mn-cs"/>
                        </a:rPr>
                        <a:t>，</a:t>
                      </a:r>
                      <a:r>
                        <a:rPr lang="en-US" altLang="zh-CN" sz="1800" b="1" kern="1200" baseline="0" dirty="0" err="1" smtClean="0">
                          <a:solidFill>
                            <a:schemeClr val="tx1"/>
                          </a:solidFill>
                          <a:latin typeface="+mn-ea"/>
                          <a:ea typeface="+mn-ea"/>
                          <a:cs typeface="+mn-cs"/>
                        </a:rPr>
                        <a:t>P</a:t>
                      </a:r>
                      <a:r>
                        <a:rPr lang="en-US" altLang="zh-CN" sz="1800" b="1" kern="1200" dirty="0" err="1" smtClean="0">
                          <a:solidFill>
                            <a:schemeClr val="tx1"/>
                          </a:solidFill>
                          <a:latin typeface="+mn-ea"/>
                          <a:ea typeface="+mn-ea"/>
                          <a:cs typeface="+mn-cs"/>
                        </a:rPr>
                        <a:t>C</a:t>
                      </a:r>
                      <a:r>
                        <a:rPr lang="en-US" altLang="zh-CN" sz="1800" b="1" kern="1200" baseline="-25000" dirty="0" err="1" smtClean="0">
                          <a:solidFill>
                            <a:schemeClr val="tx1"/>
                          </a:solidFill>
                          <a:latin typeface="+mn-ea"/>
                          <a:ea typeface="+mn-ea"/>
                          <a:cs typeface="+mn-cs"/>
                        </a:rPr>
                        <a:t>in</a:t>
                      </a:r>
                      <a:r>
                        <a:rPr lang="en-US" altLang="zh-CN" sz="1800" b="1" kern="1200" dirty="0" smtClean="0">
                          <a:solidFill>
                            <a:schemeClr val="tx1"/>
                          </a:solidFill>
                          <a:latin typeface="+mn-ea"/>
                          <a:ea typeface="+mn-ea"/>
                          <a:cs typeface="+mn-cs"/>
                        </a:rPr>
                        <a:t>=</a:t>
                      </a:r>
                      <a:r>
                        <a:rPr lang="en-US" altLang="zh-CN" sz="1800" b="1" kern="1200" dirty="0" err="1" smtClean="0">
                          <a:solidFill>
                            <a:schemeClr val="tx1"/>
                          </a:solidFill>
                          <a:latin typeface="+mn-ea"/>
                          <a:ea typeface="+mn-ea"/>
                          <a:cs typeface="+mn-cs"/>
                        </a:rPr>
                        <a:t>PSW.equal</a:t>
                      </a:r>
                      <a:endParaRPr lang="zh-CN" altLang="en-US" sz="1800" b="1" kern="1200" dirty="0">
                        <a:solidFill>
                          <a:schemeClr val="tx1"/>
                        </a:solidFill>
                        <a:latin typeface="+mn-ea"/>
                        <a:ea typeface="+mn-ea"/>
                        <a:cs typeface="+mn-cs"/>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r>
                        <a:rPr lang="en-US" altLang="zh-CN" sz="1700" b="1" baseline="0" dirty="0">
                          <a:solidFill>
                            <a:schemeClr val="tx1"/>
                          </a:solidFill>
                          <a:latin typeface="+mn-ea"/>
                          <a:ea typeface="+mn-ea"/>
                        </a:rPr>
                        <a:t>, </a:t>
                      </a:r>
                      <a:r>
                        <a:rPr lang="en-US" altLang="zh-CN" sz="1700" b="1" baseline="0" dirty="0" err="1">
                          <a:solidFill>
                            <a:schemeClr val="tx1"/>
                          </a:solidFill>
                          <a:latin typeface="+mn-ea"/>
                          <a:ea typeface="+mn-ea"/>
                        </a:rPr>
                        <a:t>RegDst</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tx1"/>
                          </a:solidFill>
                          <a:latin typeface="+mn-ea"/>
                          <a:ea typeface="+mn-ea"/>
                        </a:rPr>
                        <a:t>Z</a:t>
                      </a:r>
                      <a:r>
                        <a:rPr lang="en-US" altLang="zh-CN" sz="1700" b="1" baseline="-25000" dirty="0" err="1">
                          <a:solidFill>
                            <a:schemeClr val="tx1"/>
                          </a:solidFill>
                          <a:latin typeface="+mn-ea"/>
                          <a:ea typeface="+mn-ea"/>
                        </a:rPr>
                        <a:t>out</a:t>
                      </a:r>
                      <a:r>
                        <a:rPr lang="en-US" altLang="zh-CN" sz="1700" b="1" baseline="-25000" dirty="0">
                          <a:solidFill>
                            <a:schemeClr val="tx1"/>
                          </a:solidFill>
                          <a:latin typeface="+mn-ea"/>
                          <a:ea typeface="+mn-ea"/>
                        </a:rPr>
                        <a:t> </a:t>
                      </a:r>
                      <a:r>
                        <a:rPr lang="en-US" altLang="zh-CN" sz="1700" b="1" dirty="0">
                          <a:solidFill>
                            <a:schemeClr val="tx1"/>
                          </a:solidFill>
                          <a:latin typeface="+mn-ea"/>
                          <a:ea typeface="+mn-ea"/>
                        </a:rPr>
                        <a:t>, </a:t>
                      </a:r>
                      <a:r>
                        <a:rPr lang="en-US" altLang="zh-CN" sz="1700" b="1" dirty="0" err="1">
                          <a:solidFill>
                            <a:schemeClr val="tx1"/>
                          </a:solidFill>
                          <a:latin typeface="+mn-ea"/>
                          <a:ea typeface="+mn-ea"/>
                        </a:rPr>
                        <a:t>R</a:t>
                      </a:r>
                      <a:r>
                        <a:rPr lang="en-US" altLang="zh-CN" sz="1700" b="1" baseline="-25000" dirty="0" err="1">
                          <a:solidFill>
                            <a:schemeClr val="tx1"/>
                          </a:solidFill>
                          <a:latin typeface="+mn-ea"/>
                          <a:ea typeface="+mn-ea"/>
                        </a:rPr>
                        <a:t>in</a:t>
                      </a:r>
                      <a:endParaRPr lang="zh-CN" altLang="en-US" sz="1700" b="1" baseline="0" dirty="0">
                        <a:solidFill>
                          <a:schemeClr val="tx1"/>
                        </a:solidFill>
                        <a:latin typeface="+mn-ea"/>
                        <a:ea typeface="+mn-ea"/>
                      </a:endParaRPr>
                    </a:p>
                  </a:txBody>
                  <a:tcPr marL="86699" marR="86699" marT="43349" marB="43349"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blinds(horizontal)">
                                      <p:cBhvr>
                                        <p:cTn id="10" dur="500"/>
                                        <p:tgtEl>
                                          <p:spTgt spid="144"/>
                                        </p:tgtEl>
                                      </p:cBhvr>
                                    </p:animEffect>
                                  </p:childTnLst>
                                </p:cTn>
                              </p:par>
                              <p:par>
                                <p:cTn id="11" presetID="3" presetClass="entr" presetSubtype="1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blinds(horizontal)">
                                      <p:cBhvr>
                                        <p:cTn id="13" dur="500"/>
                                        <p:tgtEl>
                                          <p:spTgt spid="146"/>
                                        </p:tgtEl>
                                      </p:cBhvr>
                                    </p:animEffect>
                                  </p:childTnLst>
                                </p:cTn>
                              </p:par>
                              <p:par>
                                <p:cTn id="14" presetID="3" presetClass="entr" presetSubtype="1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blinds(horizontal)">
                                      <p:cBhvr>
                                        <p:cTn id="16" dur="500"/>
                                        <p:tgtEl>
                                          <p:spTgt spid="148"/>
                                        </p:tgtEl>
                                      </p:cBhvr>
                                    </p:animEffect>
                                  </p:childTnLst>
                                </p:cTn>
                              </p:par>
                              <p:par>
                                <p:cTn id="17" presetID="3" presetClass="entr" presetSubtype="1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blinds(horizontal)">
                                      <p:cBhvr>
                                        <p:cTn id="19" dur="500"/>
                                        <p:tgtEl>
                                          <p:spTgt spid="15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522"/>
                                        </p:tgtEl>
                                        <p:attrNameLst>
                                          <p:attrName>style.visibility</p:attrName>
                                        </p:attrNameLst>
                                      </p:cBhvr>
                                      <p:to>
                                        <p:strVal val="visible"/>
                                      </p:to>
                                    </p:set>
                                    <p:animEffect transition="in" filter="blinds(vertical)">
                                      <p:cBhvr>
                                        <p:cTn id="24"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17583" y="193924"/>
            <a:ext cx="4557299"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9.8 </a:t>
            </a:r>
            <a:r>
              <a:rPr lang="zh-CN" altLang="en-US" b="0" dirty="0" smtClean="0">
                <a:solidFill>
                  <a:schemeClr val="tx1"/>
                </a:solidFill>
                <a:effectLst/>
              </a:rPr>
              <a:t>微程序控制器设计</a:t>
            </a:r>
            <a:endParaRPr lang="zh-CN" altLang="en-US" b="0" dirty="0">
              <a:solidFill>
                <a:schemeClr val="tx1"/>
              </a:solidFill>
              <a:effectLst/>
            </a:endParaRPr>
          </a:p>
        </p:txBody>
      </p:sp>
      <p:sp>
        <p:nvSpPr>
          <p:cNvPr id="5" name="矩形 4"/>
          <p:cNvSpPr/>
          <p:nvPr/>
        </p:nvSpPr>
        <p:spPr>
          <a:xfrm>
            <a:off x="502616" y="898651"/>
            <a:ext cx="3057011" cy="521970"/>
          </a:xfrm>
          <a:prstGeom prst="rect">
            <a:avLst/>
          </a:prstGeom>
        </p:spPr>
        <p:txBody>
          <a:bodyPr wrap="square">
            <a:spAutoFit/>
          </a:bodyPr>
          <a:lstStyle/>
          <a:p>
            <a:r>
              <a:rPr lang="en-US" altLang="zh-CN"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3.</a:t>
            </a:r>
            <a:r>
              <a:rPr lang="zh-CN" altLang="en-US" sz="2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微指令格式</a:t>
            </a:r>
            <a:endParaRPr lang="zh-CN" altLang="en-US" sz="2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grpSp>
        <p:nvGrpSpPr>
          <p:cNvPr id="6" name="组合 5"/>
          <p:cNvGrpSpPr/>
          <p:nvPr/>
        </p:nvGrpSpPr>
        <p:grpSpPr>
          <a:xfrm>
            <a:off x="1039529" y="3316156"/>
            <a:ext cx="7066985" cy="776290"/>
            <a:chOff x="1520482" y="5992186"/>
            <a:chExt cx="7453461" cy="818744"/>
          </a:xfrm>
        </p:grpSpPr>
        <p:cxnSp>
          <p:nvCxnSpPr>
            <p:cNvPr id="7" name="直接连接符 6"/>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520482"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554011" y="6452905"/>
              <a:ext cx="7403907" cy="358025"/>
              <a:chOff x="1554011" y="6452905"/>
              <a:chExt cx="7403907" cy="358025"/>
            </a:xfrm>
          </p:grpSpPr>
          <p:cxnSp>
            <p:nvCxnSpPr>
              <p:cNvPr id="10" name="直接箭头连接符 9"/>
              <p:cNvCxnSpPr/>
              <p:nvPr/>
            </p:nvCxnSpPr>
            <p:spPr>
              <a:xfrm>
                <a:off x="1554011" y="6452905"/>
                <a:ext cx="7403907"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2" name="组合 11"/>
          <p:cNvGrpSpPr/>
          <p:nvPr/>
        </p:nvGrpSpPr>
        <p:grpSpPr>
          <a:xfrm>
            <a:off x="8108665" y="3316157"/>
            <a:ext cx="2125066" cy="764885"/>
            <a:chOff x="8976188" y="5992185"/>
            <a:chExt cx="2241276" cy="806715"/>
          </a:xfrm>
        </p:grpSpPr>
        <p:cxnSp>
          <p:nvCxnSpPr>
            <p:cNvPr id="13" name="直接连接符 12"/>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endParaRPr lang="zh-CN" altLang="en-US" sz="1400">
                <a:solidFill>
                  <a:srgbClr val="C00000"/>
                </a:solidFill>
                <a:latin typeface="Segoe UI" panose="020B0502040204020203" pitchFamily="34" charset="0"/>
                <a:cs typeface="Segoe UI" panose="020B0502040204020203" pitchFamily="34" charset="0"/>
              </a:endParaRPr>
            </a:p>
          </p:txBody>
        </p:sp>
      </p:grpSp>
      <p:sp>
        <p:nvSpPr>
          <p:cNvPr id="136" name="TextBox 24"/>
          <p:cNvSpPr txBox="1"/>
          <p:nvPr/>
        </p:nvSpPr>
        <p:spPr>
          <a:xfrm>
            <a:off x="2608448" y="4755861"/>
            <a:ext cx="8592952" cy="1089529"/>
          </a:xfrm>
          <a:prstGeom prst="rect">
            <a:avLst/>
          </a:prstGeom>
          <a:noFill/>
          <a:ln>
            <a:solidFill>
              <a:schemeClr val="tx1"/>
            </a:solidFill>
            <a:prstDash val="dash"/>
          </a:ln>
        </p:spPr>
        <p:txBody>
          <a:bodyPr wrap="square" rtlCol="0">
            <a:spAutoFit/>
          </a:bodyPr>
          <a:lstStyle/>
          <a:p>
            <a:pPr>
              <a:lnSpc>
                <a:spcPct val="135000"/>
              </a:lnSpc>
              <a:buClr>
                <a:srgbClr val="FFC000"/>
              </a:buClr>
            </a:pPr>
            <a:r>
              <a:rPr lang="zh-CN" altLang="en-US" sz="2400" dirty="0" smtClean="0">
                <a:solidFill>
                  <a:srgbClr val="0000FF"/>
                </a:solidFill>
                <a:latin typeface="+mn-ea"/>
                <a:cs typeface="Segoe UI Black" panose="020B0A02040204020203" pitchFamily="34" charset="0"/>
                <a:sym typeface="Arial" panose="020B0604020202020204" pitchFamily="34" charset="0"/>
              </a:rPr>
              <a:t>顺序控制字段</a:t>
            </a:r>
            <a:r>
              <a:rPr lang="en-US" altLang="zh-CN" sz="2400" dirty="0" smtClean="0">
                <a:solidFill>
                  <a:srgbClr val="0000FF"/>
                </a:solidFill>
                <a:latin typeface="+mn-ea"/>
                <a:cs typeface="Segoe UI Black" panose="020B0A02040204020203" pitchFamily="34" charset="0"/>
                <a:sym typeface="Arial" panose="020B0604020202020204" pitchFamily="34" charset="0"/>
              </a:rPr>
              <a:t>: </a:t>
            </a:r>
            <a:r>
              <a:rPr lang="zh-CN" altLang="en-US" sz="2400" dirty="0" smtClean="0">
                <a:latin typeface="+mn-ea"/>
                <a:cs typeface="Segoe UI Black" panose="020B0A02040204020203" pitchFamily="34" charset="0"/>
                <a:sym typeface="Arial" panose="020B0604020202020204" pitchFamily="34" charset="0"/>
              </a:rPr>
              <a:t>用于</a:t>
            </a:r>
            <a:r>
              <a:rPr lang="zh-CN" altLang="en-US" sz="2400" dirty="0">
                <a:latin typeface="+mn-ea"/>
                <a:cs typeface="Segoe UI Black" panose="020B0A02040204020203" pitchFamily="34" charset="0"/>
                <a:sym typeface="Arial" panose="020B0604020202020204" pitchFamily="34" charset="0"/>
              </a:rPr>
              <a:t>控制</a:t>
            </a:r>
            <a:r>
              <a:rPr lang="zh-CN" altLang="en-US" sz="2400" dirty="0" smtClean="0">
                <a:latin typeface="+mn-ea"/>
                <a:cs typeface="Segoe UI Black" panose="020B0A02040204020203" pitchFamily="34" charset="0"/>
                <a:sym typeface="Arial" panose="020B0604020202020204" pitchFamily="34" charset="0"/>
              </a:rPr>
              <a:t>微程序中微指令的执行顺序</a:t>
            </a:r>
            <a:endParaRPr lang="en-US" altLang="zh-CN" sz="2400" dirty="0" smtClean="0">
              <a:latin typeface="+mn-ea"/>
              <a:cs typeface="Segoe UI Black" panose="020B0A02040204020203" pitchFamily="34" charset="0"/>
              <a:sym typeface="Arial" panose="020B0604020202020204" pitchFamily="34" charset="0"/>
            </a:endParaRPr>
          </a:p>
          <a:p>
            <a:pPr>
              <a:lnSpc>
                <a:spcPct val="135000"/>
              </a:lnSpc>
              <a:buClr>
                <a:srgbClr val="FFC000"/>
              </a:buClr>
            </a:pPr>
            <a:r>
              <a:rPr lang="zh-CN" altLang="en-US" sz="2400" dirty="0">
                <a:solidFill>
                  <a:srgbClr val="0000FF"/>
                </a:solidFill>
                <a:latin typeface="+mn-ea"/>
                <a:cs typeface="Segoe UI Black" panose="020B0A02040204020203" pitchFamily="34" charset="0"/>
                <a:sym typeface="Arial" panose="020B0604020202020204" pitchFamily="34" charset="0"/>
              </a:rPr>
              <a:t>判别测试</a:t>
            </a:r>
            <a:r>
              <a:rPr lang="zh-CN" altLang="en-US" sz="2400" dirty="0" smtClean="0">
                <a:solidFill>
                  <a:srgbClr val="0000FF"/>
                </a:solidFill>
                <a:latin typeface="+mn-ea"/>
                <a:cs typeface="Segoe UI Black" panose="020B0A02040204020203" pitchFamily="34" charset="0"/>
                <a:sym typeface="Arial" panose="020B0604020202020204" pitchFamily="34" charset="0"/>
              </a:rPr>
              <a:t>字段</a:t>
            </a:r>
            <a:r>
              <a:rPr lang="en-US" altLang="zh-CN" sz="2400" dirty="0" smtClean="0">
                <a:latin typeface="+mn-ea"/>
                <a:cs typeface="Segoe UI Black" panose="020B0A02040204020203" pitchFamily="34" charset="0"/>
                <a:sym typeface="Arial" panose="020B0604020202020204" pitchFamily="34" charset="0"/>
              </a:rPr>
              <a:t>: </a:t>
            </a:r>
            <a:r>
              <a:rPr lang="zh-CN" altLang="en-US" sz="2400" dirty="0" smtClean="0">
                <a:latin typeface="+mn-ea"/>
                <a:cs typeface="Segoe UI Black" panose="020B0A02040204020203" pitchFamily="34" charset="0"/>
                <a:sym typeface="Arial" panose="020B0604020202020204" pitchFamily="34" charset="0"/>
              </a:rPr>
              <a:t>取指转移、测试条件状态寄存器中的相关条件</a:t>
            </a:r>
            <a:endParaRPr lang="zh-CN" altLang="en-US" sz="2400" dirty="0">
              <a:latin typeface="+mn-ea"/>
              <a:cs typeface="Segoe UI Black" panose="020B0A02040204020203" pitchFamily="34" charset="0"/>
              <a:sym typeface="Arial" panose="020B0604020202020204" pitchFamily="34" charset="0"/>
            </a:endParaRPr>
          </a:p>
        </p:txBody>
      </p:sp>
      <p:grpSp>
        <p:nvGrpSpPr>
          <p:cNvPr id="137" name="组合 136"/>
          <p:cNvGrpSpPr/>
          <p:nvPr/>
        </p:nvGrpSpPr>
        <p:grpSpPr>
          <a:xfrm>
            <a:off x="8064327" y="1864476"/>
            <a:ext cx="2183008" cy="1823044"/>
            <a:chOff x="8064327" y="1603228"/>
            <a:chExt cx="2183008" cy="1823044"/>
          </a:xfrm>
        </p:grpSpPr>
        <p:sp>
          <p:nvSpPr>
            <p:cNvPr id="138" name="矩形 137"/>
            <p:cNvSpPr/>
            <p:nvPr/>
          </p:nvSpPr>
          <p:spPr bwMode="auto">
            <a:xfrm>
              <a:off x="8414767" y="2616727"/>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139" name="矩形 138"/>
            <p:cNvSpPr/>
            <p:nvPr/>
          </p:nvSpPr>
          <p:spPr bwMode="auto">
            <a:xfrm>
              <a:off x="9018288" y="2616727"/>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40" name="矩形 139"/>
            <p:cNvSpPr/>
            <p:nvPr/>
          </p:nvSpPr>
          <p:spPr bwMode="auto">
            <a:xfrm>
              <a:off x="9326527" y="2616727"/>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41" name="矩形 140"/>
            <p:cNvSpPr/>
            <p:nvPr/>
          </p:nvSpPr>
          <p:spPr bwMode="auto">
            <a:xfrm>
              <a:off x="9625685" y="2616727"/>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42" name="矩形 141"/>
            <p:cNvSpPr/>
            <p:nvPr/>
          </p:nvSpPr>
          <p:spPr bwMode="auto">
            <a:xfrm>
              <a:off x="9931499" y="2616727"/>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43" name="矩形 142"/>
            <p:cNvSpPr/>
            <p:nvPr/>
          </p:nvSpPr>
          <p:spPr bwMode="auto">
            <a:xfrm>
              <a:off x="8116049" y="2987020"/>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144" name="矩形 143"/>
            <p:cNvSpPr/>
            <p:nvPr/>
          </p:nvSpPr>
          <p:spPr bwMode="auto">
            <a:xfrm>
              <a:off x="8421854" y="2987020"/>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145" name="矩形 144"/>
            <p:cNvSpPr/>
            <p:nvPr/>
          </p:nvSpPr>
          <p:spPr bwMode="auto">
            <a:xfrm>
              <a:off x="8727659" y="2987020"/>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146" name="矩形 145"/>
            <p:cNvSpPr/>
            <p:nvPr/>
          </p:nvSpPr>
          <p:spPr bwMode="auto">
            <a:xfrm>
              <a:off x="9026751" y="2987020"/>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147" name="矩形 146"/>
            <p:cNvSpPr/>
            <p:nvPr/>
          </p:nvSpPr>
          <p:spPr bwMode="auto">
            <a:xfrm>
              <a:off x="9335055" y="2988088"/>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148" name="矩形 147"/>
            <p:cNvSpPr/>
            <p:nvPr/>
          </p:nvSpPr>
          <p:spPr bwMode="auto">
            <a:xfrm>
              <a:off x="9640870" y="2988088"/>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149" name="矩形 148"/>
            <p:cNvSpPr/>
            <p:nvPr/>
          </p:nvSpPr>
          <p:spPr bwMode="auto">
            <a:xfrm>
              <a:off x="9941827" y="2981353"/>
              <a:ext cx="305508" cy="438184"/>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sp>
          <p:nvSpPr>
            <p:cNvPr id="150" name="矩形 149"/>
            <p:cNvSpPr/>
            <p:nvPr/>
          </p:nvSpPr>
          <p:spPr bwMode="auto">
            <a:xfrm>
              <a:off x="8108961" y="2616727"/>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P0</a:t>
              </a:r>
              <a:endParaRPr lang="zh-CN" altLang="en-US" sz="1325" b="1" dirty="0">
                <a:latin typeface="Segoe UI" panose="020B0502040204020203" pitchFamily="34" charset="0"/>
                <a:cs typeface="Segoe UI" panose="020B0502040204020203" pitchFamily="34" charset="0"/>
              </a:endParaRPr>
            </a:p>
          </p:txBody>
        </p:sp>
        <p:grpSp>
          <p:nvGrpSpPr>
            <p:cNvPr id="151" name="组合 150"/>
            <p:cNvGrpSpPr/>
            <p:nvPr/>
          </p:nvGrpSpPr>
          <p:grpSpPr>
            <a:xfrm>
              <a:off x="8064327" y="1603228"/>
              <a:ext cx="794636" cy="1019918"/>
              <a:chOff x="8929458" y="4461114"/>
              <a:chExt cx="838093" cy="1075695"/>
            </a:xfrm>
          </p:grpSpPr>
          <p:cxnSp>
            <p:nvCxnSpPr>
              <p:cNvPr id="160" name="直接箭头连接符 159"/>
              <p:cNvCxnSpPr/>
              <p:nvPr/>
            </p:nvCxnSpPr>
            <p:spPr>
              <a:xfrm flipV="1">
                <a:off x="9141056" y="5139661"/>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9461374" y="4742516"/>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62" name="文本框 161"/>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3" name="文本框 162"/>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52" name="组合 151"/>
            <p:cNvGrpSpPr/>
            <p:nvPr/>
          </p:nvGrpSpPr>
          <p:grpSpPr>
            <a:xfrm>
              <a:off x="8866562" y="1869814"/>
              <a:ext cx="1211159" cy="756956"/>
              <a:chOff x="9778247" y="4742277"/>
              <a:chExt cx="1277395" cy="798352"/>
            </a:xfrm>
          </p:grpSpPr>
          <p:cxnSp>
            <p:nvCxnSpPr>
              <p:cNvPr id="154" name="直接箭头连接符 153"/>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58" name="文本框 157"/>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b="0" dirty="0">
                    <a:solidFill>
                      <a:schemeClr val="accent2">
                        <a:lumMod val="75000"/>
                      </a:schemeClr>
                    </a:solidFill>
                    <a:latin typeface="+mn-ea"/>
                    <a:ea typeface="+mn-ea"/>
                    <a:cs typeface="Segoe UI" panose="020B0502040204020203" pitchFamily="34" charset="0"/>
                  </a:rPr>
                  <a:t>下址字段</a:t>
                </a:r>
                <a:endParaRPr lang="zh-CN" altLang="en-US" sz="1705" b="0" dirty="0">
                  <a:solidFill>
                    <a:schemeClr val="accent2">
                      <a:lumMod val="75000"/>
                    </a:schemeClr>
                  </a:solidFill>
                  <a:latin typeface="+mn-ea"/>
                  <a:ea typeface="+mn-ea"/>
                  <a:cs typeface="Segoe UI" panose="020B0502040204020203" pitchFamily="34" charset="0"/>
                </a:endParaRPr>
              </a:p>
            </p:txBody>
          </p:sp>
          <p:cxnSp>
            <p:nvCxnSpPr>
              <p:cNvPr id="159" name="直接箭头连接符 158"/>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53" name="矩形 152"/>
            <p:cNvSpPr/>
            <p:nvPr/>
          </p:nvSpPr>
          <p:spPr bwMode="auto">
            <a:xfrm>
              <a:off x="8717185" y="2614279"/>
              <a:ext cx="305508" cy="442870"/>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sp>
        <p:nvSpPr>
          <p:cNvPr id="2" name="下箭头 1"/>
          <p:cNvSpPr/>
          <p:nvPr/>
        </p:nvSpPr>
        <p:spPr>
          <a:xfrm>
            <a:off x="8946618" y="4251301"/>
            <a:ext cx="224285" cy="36182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2" name="组合 511"/>
          <p:cNvGrpSpPr/>
          <p:nvPr/>
        </p:nvGrpSpPr>
        <p:grpSpPr>
          <a:xfrm>
            <a:off x="1003482" y="1844874"/>
            <a:ext cx="7239837" cy="1844801"/>
            <a:chOff x="1003482" y="1844874"/>
            <a:chExt cx="7239837" cy="1844801"/>
          </a:xfrm>
        </p:grpSpPr>
        <p:grpSp>
          <p:nvGrpSpPr>
            <p:cNvPr id="3" name="组合 2"/>
            <p:cNvGrpSpPr/>
            <p:nvPr/>
          </p:nvGrpSpPr>
          <p:grpSpPr>
            <a:xfrm>
              <a:off x="1003482" y="1844874"/>
              <a:ext cx="7239837" cy="1841576"/>
              <a:chOff x="1003482" y="1844874"/>
              <a:chExt cx="7239837" cy="1841576"/>
            </a:xfrm>
          </p:grpSpPr>
          <p:grpSp>
            <p:nvGrpSpPr>
              <p:cNvPr id="16" name="组合 15"/>
              <p:cNvGrpSpPr/>
              <p:nvPr/>
            </p:nvGrpSpPr>
            <p:grpSpPr>
              <a:xfrm>
                <a:off x="1256061" y="1864477"/>
                <a:ext cx="6987258" cy="1821973"/>
                <a:chOff x="1593519" y="3943658"/>
                <a:chExt cx="6987258" cy="1821973"/>
              </a:xfrm>
            </p:grpSpPr>
            <p:grpSp>
              <p:nvGrpSpPr>
                <p:cNvPr id="17" name="组合 16"/>
                <p:cNvGrpSpPr/>
                <p:nvPr/>
              </p:nvGrpSpPr>
              <p:grpSpPr>
                <a:xfrm>
                  <a:off x="1730068" y="4957154"/>
                  <a:ext cx="6723142" cy="808477"/>
                  <a:chOff x="1892871" y="5530038"/>
                  <a:chExt cx="7090813" cy="852691"/>
                </a:xfrm>
              </p:grpSpPr>
              <p:sp>
                <p:nvSpPr>
                  <p:cNvPr id="79" name="矩形 7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0" name="矩形 7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1" name="矩形 8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2" name="矩形 8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3" name="矩形 8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4" name="矩形 8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5" name="矩形 8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7" name="矩形 8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88" name="矩形 8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0" name="矩形 8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1" name="矩形 9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2" name="矩形 9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3" name="矩形 9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4" name="矩形 9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5" name="矩形 9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6" name="矩形 9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7" name="矩形 9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8" name="矩形 9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sp>
                <p:nvSpPr>
                  <p:cNvPr id="99" name="矩形 9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grpSp>
                <p:nvGrpSpPr>
                  <p:cNvPr id="105" name="组合 104"/>
                  <p:cNvGrpSpPr/>
                  <p:nvPr/>
                </p:nvGrpSpPr>
                <p:grpSpPr>
                  <a:xfrm>
                    <a:off x="1892871" y="5920581"/>
                    <a:ext cx="7090813" cy="462148"/>
                    <a:chOff x="2346480" y="4277865"/>
                    <a:chExt cx="7090813" cy="462148"/>
                  </a:xfrm>
                  <a:noFill/>
                </p:grpSpPr>
                <p:sp>
                  <p:nvSpPr>
                    <p:cNvPr id="107" name="矩形 10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108" name="矩形 10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109" name="矩形 10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110" name="矩形 10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111" name="矩形 11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112" name="矩形 11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113" name="矩形 11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114" name="矩形 11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115" name="矩形 11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116" name="矩形 11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117" name="矩形 11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118" name="矩形 11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119" name="矩形 11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120" name="矩形 11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121" name="矩形 12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122" name="矩形 12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123" name="矩形 12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124" name="矩形 12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125" name="矩形 12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126" name="矩形 12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127" name="矩形 12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128" name="矩形 12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grpSp>
            </p:grpSp>
            <p:grpSp>
              <p:nvGrpSpPr>
                <p:cNvPr id="18" name="组合 17"/>
                <p:cNvGrpSpPr/>
                <p:nvPr/>
              </p:nvGrpSpPr>
              <p:grpSpPr>
                <a:xfrm>
                  <a:off x="1593519" y="3943658"/>
                  <a:ext cx="6987258" cy="1444948"/>
                  <a:chOff x="1593519" y="3943658"/>
                  <a:chExt cx="6987258" cy="1444948"/>
                </a:xfrm>
              </p:grpSpPr>
              <p:cxnSp>
                <p:nvCxnSpPr>
                  <p:cNvPr id="19" name="直接箭头连接符 1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5235042" y="4204052"/>
                    <a:ext cx="0" cy="753106"/>
                  </a:xfrm>
                  <a:prstGeom prst="straightConnector1">
                    <a:avLst/>
                  </a:prstGeom>
                  <a:ln w="28575">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593519" y="3943658"/>
                    <a:ext cx="6987258" cy="656951"/>
                    <a:chOff x="1593519" y="3943658"/>
                    <a:chExt cx="6987258" cy="656951"/>
                  </a:xfrm>
                </p:grpSpPr>
                <p:sp>
                  <p:nvSpPr>
                    <p:cNvPr id="56" name="文本框 55"/>
                    <p:cNvSpPr txBox="1"/>
                    <p:nvPr/>
                  </p:nvSpPr>
                  <p:spPr>
                    <a:xfrm>
                      <a:off x="1593519" y="4303335"/>
                      <a:ext cx="591829" cy="296556"/>
                    </a:xfrm>
                    <a:prstGeom prst="rect">
                      <a:avLst/>
                    </a:prstGeom>
                    <a:noFill/>
                  </p:spPr>
                  <p:txBody>
                    <a:bodyPr wrap="none" rtlCol="0">
                      <a:spAutoFit/>
                    </a:bodyPr>
                    <a:lstStyle/>
                    <a:p>
                      <a:r>
                        <a:rPr lang="en-US" altLang="zh-CN" sz="1325" b="1" i="1"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dirty="0">
                        <a:latin typeface="Segoe UI Black" panose="020B0A02040204020203" pitchFamily="34" charset="0"/>
                        <a:cs typeface="Segoe UI Black" panose="020B0A02040204020203" pitchFamily="34" charset="0"/>
                      </a:endParaRPr>
                    </a:p>
                  </p:txBody>
                </p:sp>
                <p:sp>
                  <p:nvSpPr>
                    <p:cNvPr id="57" name="文本框 56"/>
                    <p:cNvSpPr txBox="1"/>
                    <p:nvPr/>
                  </p:nvSpPr>
                  <p:spPr>
                    <a:xfrm>
                      <a:off x="1942788" y="3943658"/>
                      <a:ext cx="588623"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 name="文本框 59"/>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5038794" y="3943658"/>
                      <a:ext cx="410690" cy="296556"/>
                    </a:xfrm>
                    <a:prstGeom prst="rect">
                      <a:avLst/>
                    </a:prstGeom>
                    <a:noFill/>
                  </p:spPr>
                  <p:txBody>
                    <a:bodyPr wrap="none" rtlCol="0">
                      <a:spAutoFit/>
                    </a:bodyPr>
                    <a:lstStyle/>
                    <a:p>
                      <a:r>
                        <a:rPr lang="en-US" altLang="zh-CN" sz="1325" b="1" i="1"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dirty="0">
                        <a:latin typeface="Segoe UI Black" panose="020B0A02040204020203" pitchFamily="34" charset="0"/>
                        <a:cs typeface="Segoe UI Black" panose="020B0A02040204020203" pitchFamily="34" charset="0"/>
                      </a:endParaRPr>
                    </a:p>
                  </p:txBody>
                </p:sp>
                <p:sp>
                  <p:nvSpPr>
                    <p:cNvPr id="63" name="文本框 62"/>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4096598" y="4303335"/>
                      <a:ext cx="534121" cy="296556"/>
                    </a:xfrm>
                    <a:prstGeom prst="rect">
                      <a:avLst/>
                    </a:prstGeom>
                    <a:noFill/>
                  </p:spPr>
                  <p:txBody>
                    <a:bodyPr wrap="none" rtlCol="0">
                      <a:spAutoFit/>
                    </a:bodyPr>
                    <a:lstStyle/>
                    <a:p>
                      <a:r>
                        <a:rPr lang="en-US" altLang="zh-CN" sz="1325" b="1" i="1" dirty="0" err="1">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dirty="0">
                        <a:latin typeface="Segoe UI Black" panose="020B0A02040204020203" pitchFamily="34" charset="0"/>
                        <a:cs typeface="Segoe UI Black" panose="020B0A02040204020203" pitchFamily="34" charset="0"/>
                      </a:endParaRPr>
                    </a:p>
                  </p:txBody>
                </p:sp>
                <p:sp>
                  <p:nvSpPr>
                    <p:cNvPr id="69" name="文本框 68"/>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5" name="文本框 74"/>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6" name="文本框 75"/>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7" name="文本框 76"/>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1" name="直接箭头连接符 30"/>
                  <p:cNvCxnSpPr/>
                  <p:nvPr/>
                </p:nvCxnSpPr>
                <p:spPr>
                  <a:xfrm flipV="1">
                    <a:off x="1887550" y="4569348"/>
                    <a:ext cx="0" cy="374102"/>
                  </a:xfrm>
                  <a:prstGeom prst="straightConnector1">
                    <a:avLst/>
                  </a:prstGeom>
                  <a:ln w="28575">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337982" y="4569348"/>
                    <a:ext cx="0" cy="374102"/>
                  </a:xfrm>
                  <a:prstGeom prst="straightConnector1">
                    <a:avLst/>
                  </a:prstGeom>
                  <a:ln w="28575">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714723" y="4954500"/>
                    <a:ext cx="6738487"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164" name="矩形 163"/>
              <p:cNvSpPr/>
              <p:nvPr/>
            </p:nvSpPr>
            <p:spPr bwMode="auto">
              <a:xfrm>
                <a:off x="1064670" y="287245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endParaRPr lang="zh-CN" altLang="en-US" sz="1325" b="1" dirty="0">
                  <a:latin typeface="Segoe UI" panose="020B0502040204020203" pitchFamily="34" charset="0"/>
                  <a:cs typeface="Segoe UI" panose="020B0502040204020203" pitchFamily="34" charset="0"/>
                </a:endParaRPr>
              </a:p>
            </p:txBody>
          </p:sp>
          <p:cxnSp>
            <p:nvCxnSpPr>
              <p:cNvPr id="165" name="直接箭头连接符 164"/>
              <p:cNvCxnSpPr/>
              <p:nvPr/>
            </p:nvCxnSpPr>
            <p:spPr>
              <a:xfrm flipV="1">
                <a:off x="1218990" y="211934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1003482" y="1844874"/>
                <a:ext cx="497252" cy="296556"/>
              </a:xfrm>
              <a:prstGeom prst="rect">
                <a:avLst/>
              </a:prstGeom>
              <a:noFill/>
            </p:spPr>
            <p:txBody>
              <a:bodyPr wrap="none" rtlCol="0">
                <a:spAutoFit/>
              </a:bodyPr>
              <a:lstStyle/>
              <a:p>
                <a:r>
                  <a:rPr lang="en-US" altLang="zh-CN" sz="1325" b="1" i="1" dirty="0" err="1" smtClean="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imm</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67" name="矩形 166"/>
            <p:cNvSpPr/>
            <p:nvPr/>
          </p:nvSpPr>
          <p:spPr bwMode="auto">
            <a:xfrm>
              <a:off x="1076035" y="3251490"/>
              <a:ext cx="305508" cy="438185"/>
            </a:xfrm>
            <a:prstGeom prst="rect">
              <a:avLst/>
            </a:prstGeom>
            <a:noFill/>
            <a:ln w="19050">
              <a:noFill/>
              <a:round/>
              <a:tailEnd type="triangle" w="med" len="med"/>
            </a:ln>
          </p:spPr>
          <p:txBody>
            <a:bodyPr vert="horz" wrap="square" lIns="0" tIns="43349" rIns="0" bIns="43349" numCol="1" rtlCol="0" anchor="ctr" anchorCtr="1" compatLnSpc="1"/>
            <a:lstStyle/>
            <a:p>
              <a:pPr algn="ctr"/>
              <a:r>
                <a:rPr lang="en-US" altLang="zh-CN" sz="1325" b="1" dirty="0" smtClean="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linds(horizontal)">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blinds(horizontal)">
                                      <p:cBhvr>
                                        <p:cTn id="20"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2" grpId="0" animBg="1"/>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COMMONDATA" val="eyJoZGlkIjoiOWMzMjdlMmU2YTZjMTI3Y2NjMGFiZWQwMzk5Mzg0OD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9254</Words>
  <Application>WPS 演示</Application>
  <PresentationFormat>宽屏</PresentationFormat>
  <Paragraphs>5117</Paragraphs>
  <Slides>36</Slides>
  <Notes>35</Notes>
  <HiddenSlides>0</HiddenSlides>
  <MMClips>0</MMClips>
  <ScaleCrop>false</ScaleCrop>
  <HeadingPairs>
    <vt:vector size="6" baseType="variant">
      <vt:variant>
        <vt:lpstr>已用的字体</vt:lpstr>
      </vt:variant>
      <vt:variant>
        <vt:i4>16</vt:i4>
      </vt:variant>
      <vt:variant>
        <vt:lpstr>主题</vt:lpstr>
      </vt:variant>
      <vt:variant>
        <vt:i4>8</vt:i4>
      </vt:variant>
      <vt:variant>
        <vt:lpstr>幻灯片标题</vt:lpstr>
      </vt:variant>
      <vt:variant>
        <vt:i4>36</vt:i4>
      </vt:variant>
    </vt:vector>
  </HeadingPairs>
  <TitlesOfParts>
    <vt:vector size="60" baseType="lpstr">
      <vt:lpstr>Arial</vt:lpstr>
      <vt:lpstr>宋体</vt:lpstr>
      <vt:lpstr>Wingdings</vt:lpstr>
      <vt:lpstr>微软雅黑</vt:lpstr>
      <vt:lpstr>Segoe UI</vt:lpstr>
      <vt:lpstr>MS UI Gothic</vt:lpstr>
      <vt:lpstr>黑体</vt:lpstr>
      <vt:lpstr>华文细黑</vt:lpstr>
      <vt:lpstr>禹卫书法行书简体</vt:lpstr>
      <vt:lpstr>Times New Roman</vt:lpstr>
      <vt:lpstr>Courier New</vt:lpstr>
      <vt:lpstr>Segoe UI Black</vt:lpstr>
      <vt:lpstr>等线</vt:lpstr>
      <vt:lpstr>Arial Unicode MS</vt:lpstr>
      <vt:lpstr>Consolas</vt:lpstr>
      <vt:lpstr>Symbol</vt:lpstr>
      <vt:lpstr>Office 主题​​</vt:lpstr>
      <vt:lpstr>1_nordridesign</vt:lpstr>
      <vt:lpstr>2_nordridesign</vt:lpstr>
      <vt:lpstr>自定义设计方案</vt:lpstr>
      <vt:lpstr>Office 主题</vt:lpstr>
      <vt:lpstr>3_nordridesign</vt:lpstr>
      <vt:lpstr>4_nordridesign</vt:lpstr>
      <vt:lpstr>5_nordridesign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cp:lastModifiedBy>
  <cp:revision>2554</cp:revision>
  <dcterms:created xsi:type="dcterms:W3CDTF">2018-05-09T10:41:00Z</dcterms:created>
  <dcterms:modified xsi:type="dcterms:W3CDTF">2022-05-30T05:46:18Z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1BD265F27517435BA649BDEBA6BC11D8</vt:lpwstr>
  </property>
</Properties>
</file>